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2"/>
  </p:notesMasterIdLst>
  <p:sldIdLst>
    <p:sldId id="256" r:id="rId2"/>
    <p:sldId id="269" r:id="rId3"/>
    <p:sldId id="257" r:id="rId4"/>
    <p:sldId id="285" r:id="rId5"/>
    <p:sldId id="287" r:id="rId6"/>
    <p:sldId id="258" r:id="rId7"/>
    <p:sldId id="260" r:id="rId8"/>
    <p:sldId id="268" r:id="rId9"/>
    <p:sldId id="259" r:id="rId10"/>
    <p:sldId id="263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84" r:id="rId20"/>
    <p:sldId id="288" r:id="rId21"/>
    <p:sldId id="278" r:id="rId22"/>
    <p:sldId id="280" r:id="rId23"/>
    <p:sldId id="264" r:id="rId24"/>
    <p:sldId id="289" r:id="rId25"/>
    <p:sldId id="290" r:id="rId26"/>
    <p:sldId id="279" r:id="rId27"/>
    <p:sldId id="265" r:id="rId28"/>
    <p:sldId id="266" r:id="rId29"/>
    <p:sldId id="267" r:id="rId30"/>
    <p:sldId id="261" r:id="rId3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71" autoAdjust="0"/>
  </p:normalViewPr>
  <p:slideViewPr>
    <p:cSldViewPr>
      <p:cViewPr>
        <p:scale>
          <a:sx n="68" d="100"/>
          <a:sy n="68" d="100"/>
        </p:scale>
        <p:origin x="-1218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D7A7C-3094-4A9E-8A42-1A07BDB157A6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5359A9-6A38-4C4B-AB0B-0772E3A9101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8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359A9-6A38-4C4B-AB0B-0772E3A91013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988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359A9-6A38-4C4B-AB0B-0772E3A91013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470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C539B9-8FC9-4807-B0FD-A2246E8AD431}" type="datetimeFigureOut">
              <a:rPr lang="pl-PL" smtClean="0"/>
              <a:t>2013-04-22</a:t>
            </a:fld>
            <a:endParaRPr lang="pl-P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7B99FF-A50B-4A48-ACF3-F28D86516E06}" type="slidenum">
              <a:rPr lang="pl-PL" smtClean="0"/>
              <a:t>‹#›</a:t>
            </a:fld>
            <a:endParaRPr lang="pl-P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2060848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pl-PL" sz="6000" dirty="0" smtClean="0"/>
              <a:t>Zanieczyszczenie powietrza, gleby i wody</a:t>
            </a:r>
            <a:endParaRPr lang="pl-PL" sz="60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43608" y="5661248"/>
            <a:ext cx="7854696" cy="1752600"/>
          </a:xfrm>
        </p:spPr>
        <p:txBody>
          <a:bodyPr/>
          <a:lstStyle/>
          <a:p>
            <a:r>
              <a:rPr lang="pl-PL" dirty="0" smtClean="0"/>
              <a:t>Sylwia Szelc </a:t>
            </a:r>
            <a:r>
              <a:rPr lang="pl-PL" dirty="0" err="1" smtClean="0"/>
              <a:t>kl.Va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681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7164700" cy="490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90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690048" cy="936104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Zanieczyszczenia powietrza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3107" y="1916832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Najczęściej i najbardziej zanieczyszczają </a:t>
            </a:r>
            <a:r>
              <a:rPr lang="pl-PL" sz="2000" dirty="0"/>
              <a:t>atmosferę: </a:t>
            </a:r>
            <a:endParaRPr lang="pl-PL" sz="2000" dirty="0" smtClean="0"/>
          </a:p>
          <a:p>
            <a:pPr>
              <a:buFontTx/>
              <a:buChar char="-"/>
            </a:pPr>
            <a:r>
              <a:rPr lang="pl-PL" sz="2000" dirty="0" smtClean="0"/>
              <a:t>dwutlenek </a:t>
            </a:r>
            <a:r>
              <a:rPr lang="pl-PL" sz="2000" dirty="0"/>
              <a:t>węgla</a:t>
            </a:r>
            <a:r>
              <a:rPr lang="pl-PL" sz="2000" dirty="0" smtClean="0"/>
              <a:t>,</a:t>
            </a:r>
          </a:p>
          <a:p>
            <a:pPr>
              <a:buFontTx/>
              <a:buChar char="-"/>
            </a:pPr>
            <a:r>
              <a:rPr lang="pl-PL" sz="2000" dirty="0" smtClean="0"/>
              <a:t>dwutlenek </a:t>
            </a:r>
            <a:r>
              <a:rPr lang="pl-PL" sz="2000" dirty="0"/>
              <a:t>siarki</a:t>
            </a:r>
            <a:r>
              <a:rPr lang="pl-PL" sz="2000" dirty="0" smtClean="0"/>
              <a:t>,</a:t>
            </a:r>
          </a:p>
          <a:p>
            <a:pPr>
              <a:buFontTx/>
              <a:buChar char="-"/>
            </a:pPr>
            <a:r>
              <a:rPr lang="pl-PL" sz="2000" dirty="0" smtClean="0"/>
              <a:t> </a:t>
            </a:r>
            <a:r>
              <a:rPr lang="pl-PL" sz="2000" dirty="0"/>
              <a:t>tlenki azotu </a:t>
            </a:r>
            <a:endParaRPr lang="pl-PL" sz="2000" dirty="0" smtClean="0"/>
          </a:p>
          <a:p>
            <a:pPr>
              <a:buFontTx/>
              <a:buChar char="-"/>
            </a:pPr>
            <a:r>
              <a:rPr lang="pl-PL" sz="2000" dirty="0" smtClean="0"/>
              <a:t> oraz pyły.</a:t>
            </a:r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2542282"/>
            <a:ext cx="5976664" cy="371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402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Wpływ zanieczyszczenia powietrza na układ oddechowy człowieka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060848"/>
            <a:ext cx="8219256" cy="426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Zanieczyszczenia powietrza są wchłaniane przez ludzi głównie w trakcie oddychania. Przyczyniają </a:t>
            </a:r>
            <a:r>
              <a:rPr lang="pl-PL" sz="2000" dirty="0" smtClean="0"/>
              <a:t>się do: </a:t>
            </a:r>
            <a:endParaRPr lang="pl-PL" sz="2000" b="1" dirty="0" smtClean="0"/>
          </a:p>
          <a:p>
            <a:pPr marL="0" indent="0">
              <a:buNone/>
            </a:pPr>
            <a:r>
              <a:rPr lang="pl-PL" sz="2000" b="1" dirty="0" smtClean="0"/>
              <a:t>- powstawania </a:t>
            </a:r>
            <a:r>
              <a:rPr lang="pl-PL" sz="2000" b="1" dirty="0"/>
              <a:t>schorzeń </a:t>
            </a:r>
            <a:endParaRPr lang="pl-PL" sz="2000" b="1" dirty="0" smtClean="0"/>
          </a:p>
          <a:p>
            <a:pPr marL="0" indent="0">
              <a:buNone/>
            </a:pPr>
            <a:r>
              <a:rPr lang="pl-PL" sz="2000" b="1" dirty="0" smtClean="0"/>
              <a:t>układu </a:t>
            </a:r>
            <a:r>
              <a:rPr lang="pl-PL" sz="2000" b="1" dirty="0"/>
              <a:t>oddechowego, </a:t>
            </a:r>
            <a:endParaRPr lang="pl-PL" sz="2000" b="1" dirty="0" smtClean="0"/>
          </a:p>
          <a:p>
            <a:pPr marL="0" indent="0">
              <a:buNone/>
            </a:pPr>
            <a:r>
              <a:rPr lang="pl-PL" sz="2000" b="1" dirty="0" smtClean="0"/>
              <a:t>- </a:t>
            </a:r>
            <a:r>
              <a:rPr lang="pl-PL" sz="2000" b="1" dirty="0" smtClean="0"/>
              <a:t>alergii</a:t>
            </a:r>
            <a:r>
              <a:rPr lang="pl-PL" sz="2000" b="1" dirty="0"/>
              <a:t>. </a:t>
            </a:r>
            <a:endParaRPr lang="pl-PL" sz="2000" b="1" dirty="0" smtClean="0"/>
          </a:p>
          <a:p>
            <a:pPr marL="0" indent="0">
              <a:buNone/>
            </a:pPr>
            <a:endParaRPr lang="pl-PL" sz="2800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042" y="2564904"/>
            <a:ext cx="324036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61047"/>
            <a:ext cx="2337048" cy="273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10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Wpływ zanieczyszczenia powietrza </a:t>
            </a:r>
            <a:r>
              <a:rPr lang="pl-PL" dirty="0" smtClean="0"/>
              <a:t>na środowisko.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468880"/>
            <a:ext cx="8229600" cy="438912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l-PL" sz="2000" dirty="0" smtClean="0"/>
              <a:t>Powodują </a:t>
            </a:r>
            <a:r>
              <a:rPr lang="pl-PL" sz="2000" dirty="0"/>
              <a:t>korozje metali i materiałów budowlanych. 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Zaburzając </a:t>
            </a:r>
            <a:r>
              <a:rPr lang="pl-PL" sz="2000" dirty="0"/>
              <a:t>procesy fotosyntezy, transpiracji i </a:t>
            </a:r>
            <a:r>
              <a:rPr lang="pl-PL" sz="2000" dirty="0" smtClean="0"/>
              <a:t>oddychania. Skażają </a:t>
            </a:r>
            <a:r>
              <a:rPr lang="pl-PL" sz="2000" dirty="0"/>
              <a:t>wody i gleby. 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M</a:t>
            </a:r>
            <a:r>
              <a:rPr lang="pl-PL" sz="2000" dirty="0" smtClean="0"/>
              <a:t>aja </a:t>
            </a:r>
            <a:r>
              <a:rPr lang="pl-PL" sz="2000" dirty="0"/>
              <a:t>wpływ na zmiany klimatyczne. 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Zanieczyszczenia powietrza </a:t>
            </a:r>
            <a:r>
              <a:rPr lang="pl-PL" sz="2000" dirty="0" smtClean="0"/>
              <a:t>pogarszają jakość wody pitnej.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475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7016" y="764704"/>
            <a:ext cx="8856984" cy="1143000"/>
          </a:xfrm>
        </p:spPr>
        <p:txBody>
          <a:bodyPr>
            <a:noAutofit/>
          </a:bodyPr>
          <a:lstStyle/>
          <a:p>
            <a:r>
              <a:rPr lang="pl-PL" dirty="0" smtClean="0"/>
              <a:t>Źródła zanieczyszczenia powietrza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72988" y="1920200"/>
            <a:ext cx="8229600" cy="43891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Głównymi źródłami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zanieczyszczeń są:</a:t>
            </a:r>
          </a:p>
          <a:p>
            <a:pPr marL="0" indent="0">
              <a:buNone/>
            </a:pPr>
            <a:endParaRPr lang="pl-PL" sz="2000" dirty="0" smtClean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 uprzemysłowienie </a:t>
            </a:r>
            <a:r>
              <a:rPr lang="pl-PL" sz="2000" dirty="0"/>
              <a:t>i wzrost liczby ludności,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 przemysł </a:t>
            </a:r>
            <a:r>
              <a:rPr lang="pl-PL" sz="2000" dirty="0"/>
              <a:t>energetyczny,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 przemysł </a:t>
            </a:r>
            <a:r>
              <a:rPr lang="pl-PL" sz="2000" dirty="0"/>
              <a:t>transportowy,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 źródła </a:t>
            </a:r>
            <a:r>
              <a:rPr lang="pl-PL" sz="2000" dirty="0" smtClean="0"/>
              <a:t>naturalne.</a:t>
            </a:r>
            <a:endParaRPr lang="pl-PL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453" y="3034927"/>
            <a:ext cx="4184319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41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9865096" cy="1143000"/>
          </a:xfrm>
        </p:spPr>
        <p:txBody>
          <a:bodyPr>
            <a:noAutofit/>
          </a:bodyPr>
          <a:lstStyle/>
          <a:p>
            <a:r>
              <a:rPr lang="pl-PL" dirty="0"/>
              <a:t>Źródła zanieczyszczenia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171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000" dirty="0"/>
              <a:t>Rosnące zapotrzebowanie na energie uczyniło ze spalania główne źródło zanieczyszczeń atmosferycznych pochodzenia antropogenicznego. </a:t>
            </a:r>
            <a:r>
              <a:rPr lang="pl-PL" sz="2000" dirty="0" smtClean="0"/>
              <a:t>  </a:t>
            </a:r>
            <a:endParaRPr lang="pl-PL" sz="2000" dirty="0"/>
          </a:p>
          <a:p>
            <a:pPr marL="0" indent="0" algn="ctr">
              <a:buNone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Najważniejsze z nich to:</a:t>
            </a:r>
          </a:p>
          <a:p>
            <a:pPr marL="0" indent="0" algn="ctr">
              <a:buNone/>
            </a:pPr>
            <a:endPara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dwutlenek siarki </a:t>
            </a:r>
            <a:r>
              <a:rPr lang="pl-PL" sz="2000" dirty="0" smtClean="0"/>
              <a:t>,</a:t>
            </a: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tlenki </a:t>
            </a:r>
            <a:r>
              <a:rPr lang="pl-PL" sz="2000" dirty="0" smtClean="0"/>
              <a:t>azotu,</a:t>
            </a: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pyły </a:t>
            </a:r>
            <a:r>
              <a:rPr lang="pl-PL" sz="2000" dirty="0" smtClean="0"/>
              <a:t>węglowe,</a:t>
            </a: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tlenek węgla,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dwutlenek węgla,</a:t>
            </a: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ołów,</a:t>
            </a: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pyły.             </a:t>
            </a:r>
          </a:p>
        </p:txBody>
      </p:sp>
    </p:spTree>
    <p:extLst>
      <p:ext uri="{BB962C8B-B14F-4D97-AF65-F5344CB8AC3E}">
        <p14:creationId xmlns:p14="http://schemas.microsoft.com/office/powerpoint/2010/main" val="12924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9505056" cy="1143000"/>
          </a:xfrm>
        </p:spPr>
        <p:txBody>
          <a:bodyPr>
            <a:noAutofit/>
          </a:bodyPr>
          <a:lstStyle/>
          <a:p>
            <a:r>
              <a:rPr lang="pl-PL" dirty="0"/>
              <a:t>Źródła zanieczyszczenia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Źródłami zanieczyszczeń powietrza są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m.in.:</a:t>
            </a:r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wydobycie i transport surowców,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przemysł chemiczny,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przemysł rafineryjny,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przemysł metalurgiczny,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cementownie,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składowiska surowców i odpadów,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motoryzacja.</a:t>
            </a:r>
          </a:p>
        </p:txBody>
      </p:sp>
      <p:pic>
        <p:nvPicPr>
          <p:cNvPr id="6146" name="Picture 2" descr="http://biologia.xiv-lo.krakow.pl/biol/prace_semestralne/ekologia/deszcze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40783">
            <a:off x="4508724" y="3618047"/>
            <a:ext cx="4539115" cy="2071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618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7016" y="620688"/>
            <a:ext cx="8856984" cy="1143000"/>
          </a:xfrm>
        </p:spPr>
        <p:txBody>
          <a:bodyPr>
            <a:noAutofit/>
          </a:bodyPr>
          <a:lstStyle/>
          <a:p>
            <a:r>
              <a:rPr lang="pl-PL" dirty="0"/>
              <a:t>Źródła zanieczyszczenia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Naturalne źródła zanieczyszczeń powietrza to:</a:t>
            </a:r>
          </a:p>
          <a:p>
            <a:pPr marL="0" indent="0" algn="ctr">
              <a:buNone/>
            </a:pPr>
            <a:endParaRPr lang="pl-PL" sz="2000" dirty="0" smtClean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wybuchy </a:t>
            </a:r>
            <a:r>
              <a:rPr lang="pl-PL" sz="2000" dirty="0"/>
              <a:t>wulkanów</a:t>
            </a:r>
            <a:r>
              <a:rPr lang="pl-PL" sz="2000" dirty="0" smtClean="0"/>
              <a:t>,</a:t>
            </a:r>
            <a:endParaRPr lang="pl-PL" sz="2000" dirty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naturalne pożary </a:t>
            </a:r>
            <a:r>
              <a:rPr lang="pl-PL" sz="2000" dirty="0"/>
              <a:t>lasów i stepów,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wyładowania atmosferyczne,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pył kosmiczny,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/>
              <a:t>procesy biologiczne.</a:t>
            </a:r>
          </a:p>
        </p:txBody>
      </p:sp>
      <p:pic>
        <p:nvPicPr>
          <p:cNvPr id="7170" name="Picture 2" descr="https://encrypted-tbn2.gstatic.com/images?q=tbn:ANd9GcRemmGcaCwJicaDstyGvaCH-x0F_yISRfeOao2SN-qC5jk-KIpk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852936"/>
            <a:ext cx="3967297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697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9073008" cy="1143000"/>
          </a:xfrm>
        </p:spPr>
        <p:txBody>
          <a:bodyPr>
            <a:noAutofit/>
          </a:bodyPr>
          <a:lstStyle/>
          <a:p>
            <a:r>
              <a:rPr lang="pl-PL" dirty="0"/>
              <a:t>Źródła zanieczyszczenia powietrza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62773"/>
            <a:ext cx="4032448" cy="25383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06069"/>
            <a:ext cx="3419475" cy="42862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4872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Kwaśny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deszcz</a:t>
            </a:r>
            <a:r>
              <a:rPr lang="pl-PL" sz="2000" dirty="0" smtClean="0"/>
              <a:t>–opad atmosferyczny. </a:t>
            </a:r>
            <a:r>
              <a:rPr lang="pl-PL" sz="2000" dirty="0"/>
              <a:t>Zawiera kwas siarkowy, powstały w atmosferze zanieczyszczonej tlenkami siarki ze spalania zasiarczonego węgla oraz kwas azotowy powstały z tlenków azotu</a:t>
            </a:r>
            <a:r>
              <a:rPr lang="pl-PL" sz="2000" dirty="0" smtClean="0"/>
              <a:t>.</a:t>
            </a:r>
          </a:p>
          <a:p>
            <a:pPr marL="0" indent="0">
              <a:buNone/>
            </a:pPr>
            <a:r>
              <a:rPr lang="pl-PL" sz="2000" dirty="0" smtClean="0"/>
              <a:t>Przyczynia </a:t>
            </a:r>
            <a:r>
              <a:rPr lang="pl-PL" sz="2000" dirty="0"/>
              <a:t>się do </a:t>
            </a:r>
            <a:r>
              <a:rPr lang="pl-PL" sz="2000" dirty="0" smtClean="0"/>
              <a:t>zwiększenia</a:t>
            </a:r>
          </a:p>
          <a:p>
            <a:pPr marL="0" indent="0">
              <a:buNone/>
            </a:pPr>
            <a:r>
              <a:rPr lang="pl-PL" sz="2000" dirty="0" smtClean="0"/>
              <a:t>śmiertelności </a:t>
            </a:r>
            <a:r>
              <a:rPr lang="pl-PL" sz="2000" dirty="0" smtClean="0"/>
              <a:t>niemowląt,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/>
              <a:t>o</a:t>
            </a:r>
            <a:r>
              <a:rPr lang="pl-PL" sz="2000" dirty="0" smtClean="0"/>
              <a:t>słabienia płuc,</a:t>
            </a:r>
          </a:p>
          <a:p>
            <a:pPr marL="0" indent="0">
              <a:buNone/>
            </a:pPr>
            <a:r>
              <a:rPr lang="pl-PL" sz="2000" dirty="0" smtClean="0"/>
              <a:t> </a:t>
            </a:r>
            <a:r>
              <a:rPr lang="pl-PL" sz="2000" dirty="0"/>
              <a:t>powoduje zakwaszania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rzek </a:t>
            </a:r>
            <a:r>
              <a:rPr lang="pl-PL" sz="2000" dirty="0"/>
              <a:t>i </a:t>
            </a:r>
            <a:r>
              <a:rPr lang="pl-PL" sz="2000" dirty="0" smtClean="0"/>
              <a:t>jezior</a:t>
            </a:r>
            <a:r>
              <a:rPr lang="pl-PL" sz="2000" dirty="0"/>
              <a:t>, niszczenie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flory </a:t>
            </a:r>
            <a:r>
              <a:rPr lang="pl-PL" sz="2000" dirty="0"/>
              <a:t>i fauny, </a:t>
            </a:r>
            <a:r>
              <a:rPr lang="pl-PL" sz="2000" dirty="0" smtClean="0"/>
              <a:t>degradację </a:t>
            </a:r>
            <a:r>
              <a:rPr lang="pl-PL" sz="2000" dirty="0" smtClean="0"/>
              <a:t>gleby.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Niszczenie zabytków </a:t>
            </a: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i architektury</a:t>
            </a:r>
            <a:r>
              <a:rPr lang="pl-PL" sz="2000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260">
            <a:off x="4071782" y="3096581"/>
            <a:ext cx="4680520" cy="28856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3544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76819" y="1988840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Smog</a:t>
            </a:r>
            <a:r>
              <a:rPr lang="pl-PL" sz="2000" dirty="0" smtClean="0"/>
              <a:t>–zanieczyszczone </a:t>
            </a:r>
            <a:r>
              <a:rPr lang="pl-PL" sz="2000" dirty="0"/>
              <a:t>powietrze zawierające duże stężenia pyłów i toksycznych gazów, których źródłem jest głównie motoryzacja i przemysł</a:t>
            </a:r>
            <a:r>
              <a:rPr lang="pl-PL" sz="2000" dirty="0" smtClean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91" y="3717032"/>
            <a:ext cx="5236815" cy="28126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724" y="3478250"/>
            <a:ext cx="5697352" cy="1134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0703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/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Odory</a:t>
            </a:r>
            <a:r>
              <a:rPr lang="pl-PL" sz="2000" dirty="0" smtClean="0"/>
              <a:t>-skutek </a:t>
            </a:r>
            <a:r>
              <a:rPr lang="pl-PL" sz="2000" dirty="0"/>
              <a:t>obecności w powietrzu zanieczyszczeń pobudzających receptory </a:t>
            </a:r>
            <a:r>
              <a:rPr lang="pl-PL" sz="2000" dirty="0" smtClean="0"/>
              <a:t>węchowe. </a:t>
            </a:r>
            <a:r>
              <a:rPr lang="pl-PL" sz="2000" dirty="0"/>
              <a:t>Najczęściej są to mieszaniny bardzo wielu różnych związków, występujących w bardzo małych </a:t>
            </a:r>
            <a:r>
              <a:rPr lang="pl-PL" sz="2000" dirty="0" smtClean="0"/>
              <a:t>ilościach.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53231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/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446076"/>
            <a:ext cx="8229600" cy="438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Dziura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ozonowa</a:t>
            </a:r>
            <a:r>
              <a:rPr lang="pl-PL" sz="2000" dirty="0" smtClean="0"/>
              <a:t>–spadek </a:t>
            </a:r>
            <a:r>
              <a:rPr lang="pl-PL" sz="2000" dirty="0"/>
              <a:t>zawartości </a:t>
            </a:r>
            <a:r>
              <a:rPr lang="pl-PL" sz="2000" dirty="0" smtClean="0"/>
              <a:t>ozonu na </a:t>
            </a:r>
            <a:r>
              <a:rPr lang="pl-PL" sz="2000" dirty="0"/>
              <a:t>wysokości 15-20 km głównie w obszarze bieguna południowego, obserwowany od końca lat 80. Tempo spadku wynosi ok. 3% na rok. Największe znaczenie mają w tym procesie </a:t>
            </a:r>
            <a:r>
              <a:rPr lang="pl-PL" sz="2000" dirty="0" smtClean="0"/>
              <a:t>freony. Powłoka </a:t>
            </a:r>
            <a:r>
              <a:rPr lang="pl-PL" sz="2000" dirty="0"/>
              <a:t>ozonowa jest naturalnym filtrem chroniącym organizmy żywe przed szkodliwym promieniowaniem ultrafioletowym</a:t>
            </a:r>
            <a:r>
              <a:rPr lang="pl-PL" sz="2000" dirty="0" smtClean="0"/>
              <a:t>.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254410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0688" y="476672"/>
            <a:ext cx="8229600" cy="1143000"/>
          </a:xfrm>
        </p:spPr>
        <p:txBody>
          <a:bodyPr/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915816" y="1700808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Dziura ozonowa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08918"/>
            <a:ext cx="4283968" cy="3951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47" y="2383510"/>
            <a:ext cx="4399206" cy="44497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54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04864"/>
            <a:ext cx="8686800" cy="41197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Efekt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cieplarniany</a:t>
            </a:r>
            <a:r>
              <a:rPr lang="pl-PL" sz="2000" dirty="0" smtClean="0"/>
              <a:t>–zjawisko </a:t>
            </a:r>
            <a:r>
              <a:rPr lang="pl-PL" sz="2000" dirty="0"/>
              <a:t>zachodzące w atmosferze planety powodujące wzrost temperatury planety, w tym i Ziemi. Efekt wywołują gazy atmosferyczne, zwane gazami cieplarnianymi, ograniczające promieniowanie cieplne powierzchni Ziemi i dolnych warstw atmosfery do przestrzeni kosmicznej. </a:t>
            </a:r>
          </a:p>
        </p:txBody>
      </p:sp>
    </p:spTree>
    <p:extLst>
      <p:ext uri="{BB962C8B-B14F-4D97-AF65-F5344CB8AC3E}">
        <p14:creationId xmlns:p14="http://schemas.microsoft.com/office/powerpoint/2010/main" val="173393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Skutki zanieczyszczeń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Efekt cieplarniany</a:t>
            </a:r>
          </a:p>
          <a:p>
            <a:pPr marL="0" indent="0" algn="ctr">
              <a:buNone/>
            </a:pP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89082"/>
            <a:ext cx="4286250" cy="3190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50944"/>
            <a:ext cx="3531346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09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19675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l-PL" dirty="0" smtClean="0"/>
              <a:t>Zanieczyszczenie powietrza </a:t>
            </a:r>
            <a:br>
              <a:rPr lang="pl-PL" dirty="0" smtClean="0"/>
            </a:br>
            <a:r>
              <a:rPr lang="pl-PL" dirty="0"/>
              <a:t> </a:t>
            </a:r>
            <a:r>
              <a:rPr lang="pl-PL" dirty="0" smtClean="0"/>
              <a:t>w Polsce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3645024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Stan powietrza atmosferycznego jest uwarunkowany przez emisje zanieczyszczeń do atmosfery z terytorium </a:t>
            </a:r>
            <a:r>
              <a:rPr lang="pl-PL" sz="2000" dirty="0" smtClean="0"/>
              <a:t>Polski. </a:t>
            </a:r>
            <a:r>
              <a:rPr lang="pl-PL" sz="2000" dirty="0"/>
              <a:t>Nadmierne zanieczyszczenie powietrza atmosferycznego występuje na ponad 20% powierzchni Polski</a:t>
            </a:r>
            <a:r>
              <a:rPr lang="pl-PL" sz="2000" dirty="0" smtClean="0"/>
              <a:t>.</a:t>
            </a:r>
          </a:p>
          <a:p>
            <a:pPr marL="0" indent="0" algn="ctr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0116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180528" y="908720"/>
            <a:ext cx="9468544" cy="1356760"/>
          </a:xfrm>
        </p:spPr>
        <p:txBody>
          <a:bodyPr>
            <a:noAutofit/>
          </a:bodyPr>
          <a:lstStyle/>
          <a:p>
            <a:pPr algn="ctr"/>
            <a:r>
              <a:rPr lang="pl-PL" dirty="0" smtClean="0"/>
              <a:t>Czynniki powodujące zanieczyszczenie powietrza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2348880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Czynnikami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powodującymi taki stan są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pl-PL" sz="2000" dirty="0"/>
          </a:p>
          <a:p>
            <a:pPr marL="0" indent="0">
              <a:buNone/>
            </a:pPr>
            <a:endParaRPr lang="pl-PL" sz="2000" dirty="0" smtClean="0"/>
          </a:p>
          <a:p>
            <a:pPr marL="0" indent="0">
              <a:buNone/>
            </a:pPr>
            <a:r>
              <a:rPr lang="pl-PL" sz="2000" dirty="0" smtClean="0"/>
              <a:t>-energetyka </a:t>
            </a:r>
            <a:r>
              <a:rPr lang="pl-PL" sz="2000" dirty="0"/>
              <a:t>oparta na węglu kamiennym i brunatnym,</a:t>
            </a:r>
          </a:p>
          <a:p>
            <a:pPr marL="0" indent="0">
              <a:buNone/>
            </a:pPr>
            <a:r>
              <a:rPr lang="pl-PL" sz="2000" dirty="0" smtClean="0"/>
              <a:t>-rozwinięty </a:t>
            </a:r>
            <a:r>
              <a:rPr lang="pl-PL" sz="2000" dirty="0"/>
              <a:t>ale nie doinwestowany ekonomicznie przemysł surowcowy,</a:t>
            </a:r>
          </a:p>
          <a:p>
            <a:pPr marL="0" indent="0">
              <a:buNone/>
            </a:pPr>
            <a:r>
              <a:rPr lang="pl-PL" sz="2000" dirty="0" smtClean="0"/>
              <a:t>-niedobór </a:t>
            </a:r>
            <a:r>
              <a:rPr lang="pl-PL" sz="2000" dirty="0"/>
              <a:t>instalacji oczyszczających gazy odlotowe,</a:t>
            </a:r>
          </a:p>
          <a:p>
            <a:pPr marL="0" indent="0">
              <a:buNone/>
            </a:pPr>
            <a:r>
              <a:rPr lang="pl-PL" sz="2000" dirty="0" smtClean="0"/>
              <a:t>-dynamicznie </a:t>
            </a:r>
            <a:r>
              <a:rPr lang="pl-PL" sz="2000" dirty="0"/>
              <a:t>rozwijający się transport samochodowy (pojazdy i drogi),</a:t>
            </a:r>
          </a:p>
          <a:p>
            <a:pPr marL="0" indent="0">
              <a:buNone/>
            </a:pPr>
            <a:r>
              <a:rPr lang="pl-PL" sz="2000" dirty="0" smtClean="0"/>
              <a:t>-opóźnienie </a:t>
            </a:r>
            <a:r>
              <a:rPr lang="pl-PL" sz="2000" dirty="0"/>
              <a:t>w rozwoju prawa ekonomicznego i jego egzekwowania</a:t>
            </a:r>
          </a:p>
        </p:txBody>
      </p:sp>
    </p:spTree>
    <p:extLst>
      <p:ext uri="{BB962C8B-B14F-4D97-AF65-F5344CB8AC3E}">
        <p14:creationId xmlns:p14="http://schemas.microsoft.com/office/powerpoint/2010/main" val="290570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078510"/>
            <a:ext cx="8579296" cy="11430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Czynniki powodujące zanieczyszczenie powietrza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218" name="Picture 2" descr="http://open.agh.edu.pl/file.php/17/rozdzial_15/wykres_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77549"/>
            <a:ext cx="8296468" cy="43069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5932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Zanieczyszczenie powietrza </a:t>
            </a:r>
            <a:br>
              <a:rPr lang="pl-PL" dirty="0"/>
            </a:br>
            <a:r>
              <a:rPr lang="pl-PL" dirty="0"/>
              <a:t> w Polsce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74852"/>
            <a:ext cx="5137269" cy="4447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3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pl-PL" dirty="0"/>
              <a:t>Zanieczyszczenie powietrza </a:t>
            </a:r>
            <a:br>
              <a:rPr lang="pl-PL" dirty="0"/>
            </a:br>
            <a:r>
              <a:rPr lang="pl-PL" dirty="0"/>
              <a:t> w Polsce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5852583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28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9433048" cy="1143000"/>
          </a:xfrm>
        </p:spPr>
        <p:txBody>
          <a:bodyPr>
            <a:noAutofit/>
          </a:bodyPr>
          <a:lstStyle/>
          <a:p>
            <a:r>
              <a:rPr lang="pl-PL" dirty="0" smtClean="0"/>
              <a:t>Zanieczyszczenie gleby-przyczyny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4184299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Zanieczyszczeniami gleb i gruntów są wszelkie związki chemiczne i pierwiastki promieniotwórcze, a także mikroorganizmy, które występują w glebach w zwiększonych ilościach. Pochodzą m.in. ze stałych i ciekłych odpadów przemysłowych i komunalnych, gazów i pyłów emitowanych z zakładów przemysłowych (chemicznych, petrochemicznych, cementowni, hut, elektrowni itp.), gazów wydechowych silników spalinowych oraz z substancji stosowanych w rolnictwie (nawozy sztuczne, środki ochrony roślin</a:t>
            </a:r>
            <a:r>
              <a:rPr lang="pl-PL" sz="2000" dirty="0" smtClean="0"/>
              <a:t>).</a:t>
            </a:r>
            <a:endParaRPr lang="pl-PL" sz="2000" dirty="0"/>
          </a:p>
        </p:txBody>
      </p:sp>
      <p:pic>
        <p:nvPicPr>
          <p:cNvPr id="10242" name="Picture 2" descr="http://www.ecoportal.com.pl/sites/default/files/22.jpg?12730874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26562"/>
            <a:ext cx="5112568" cy="257517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1600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5508" y="5448623"/>
            <a:ext cx="8208912" cy="2852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Zanieczyszczenia </a:t>
            </a:r>
            <a:r>
              <a:rPr lang="pl-PL" sz="2000" dirty="0"/>
              <a:t>gleb mogą ulegać depozycji do środowiska wodnego na skutek wymywania szkodliwych substancji. Powodują tym samym zanieczyszczenie wód.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3168" y="391663"/>
            <a:ext cx="8229600" cy="1143000"/>
          </a:xfrm>
        </p:spPr>
        <p:txBody>
          <a:bodyPr/>
          <a:lstStyle/>
          <a:p>
            <a:r>
              <a:rPr lang="pl-PL" dirty="0" smtClean="0"/>
              <a:t>Skutki zanieczyszczeń gleby</a:t>
            </a:r>
            <a:endParaRPr lang="pl-PL" dirty="0"/>
          </a:p>
        </p:txBody>
      </p:sp>
      <p:pic>
        <p:nvPicPr>
          <p:cNvPr id="11266" name="Picture 2" descr="http://www.rozanski.gower.pl/naftofity2002_pliki/image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346" y="2200535"/>
            <a:ext cx="3621193" cy="264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683568" y="1628800"/>
            <a:ext cx="41764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 Zanieczyszczenia zmieniają gleby </a:t>
            </a:r>
            <a:r>
              <a:rPr lang="pl-PL" sz="2000" dirty="0" smtClean="0"/>
              <a:t>pod </a:t>
            </a:r>
            <a:r>
              <a:rPr lang="pl-PL" sz="2000" dirty="0"/>
              <a:t>względem </a:t>
            </a:r>
            <a:r>
              <a:rPr lang="pl-PL" sz="2000" dirty="0" smtClean="0"/>
              <a:t> chemicznym</a:t>
            </a:r>
            <a:r>
              <a:rPr lang="pl-PL" sz="2000" dirty="0"/>
              <a:t>, fizycznym </a:t>
            </a:r>
            <a:r>
              <a:rPr lang="pl-PL" sz="2000" dirty="0" smtClean="0"/>
              <a:t>i </a:t>
            </a:r>
            <a:r>
              <a:rPr lang="pl-PL" sz="2000" dirty="0"/>
              <a:t>biologicznym. Obniżają jej urodzajność</a:t>
            </a:r>
            <a:r>
              <a:rPr lang="pl-PL" sz="2000" dirty="0" smtClean="0"/>
              <a:t>, </a:t>
            </a:r>
            <a:r>
              <a:rPr lang="pl-PL" sz="2000" dirty="0"/>
              <a:t>czyli powodują zmniejszenie </a:t>
            </a:r>
            <a:r>
              <a:rPr lang="pl-PL" sz="2000" dirty="0" smtClean="0"/>
              <a:t>plonów </a:t>
            </a:r>
            <a:r>
              <a:rPr lang="pl-PL" sz="2000" dirty="0"/>
              <a:t>i obniżenie ich jakości, zakłócają </a:t>
            </a:r>
            <a:r>
              <a:rPr lang="pl-PL" sz="2000" dirty="0" smtClean="0"/>
              <a:t>przebieg </a:t>
            </a:r>
            <a:r>
              <a:rPr lang="pl-PL" sz="2000" dirty="0"/>
              <a:t>wegetacji roślin, </a:t>
            </a:r>
            <a:r>
              <a:rPr lang="pl-PL" sz="2000" dirty="0" smtClean="0"/>
              <a:t>niszczą </a:t>
            </a:r>
            <a:r>
              <a:rPr lang="pl-PL" sz="2000" dirty="0"/>
              <a:t>walory ekologiczne i estetyczne </a:t>
            </a:r>
            <a:r>
              <a:rPr lang="pl-PL" sz="2000" dirty="0" smtClean="0"/>
              <a:t>szaty roślinnej</a:t>
            </a:r>
            <a:r>
              <a:rPr lang="pl-PL" sz="2000" dirty="0"/>
              <a:t>, a także mogą powodować </a:t>
            </a:r>
            <a:r>
              <a:rPr lang="pl-PL" sz="2000" dirty="0" smtClean="0"/>
              <a:t>korozję fundamentów budynków</a:t>
            </a:r>
          </a:p>
          <a:p>
            <a:r>
              <a:rPr lang="pl-PL" sz="2000" dirty="0" smtClean="0"/>
              <a:t> </a:t>
            </a:r>
            <a:r>
              <a:rPr lang="pl-PL" sz="2000" dirty="0"/>
              <a:t>i konstrukcji inżynierskich, np. rurociągów</a:t>
            </a:r>
          </a:p>
        </p:txBody>
      </p:sp>
    </p:spTree>
    <p:extLst>
      <p:ext uri="{BB962C8B-B14F-4D97-AF65-F5344CB8AC3E}">
        <p14:creationId xmlns:p14="http://schemas.microsoft.com/office/powerpoint/2010/main" val="262470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Źródła zanieczyszczenia wód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6763820" cy="41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04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1720" y="404664"/>
            <a:ext cx="8229600" cy="1143000"/>
          </a:xfrm>
        </p:spPr>
        <p:txBody>
          <a:bodyPr/>
          <a:lstStyle/>
          <a:p>
            <a:r>
              <a:rPr lang="pl-PL" dirty="0" smtClean="0"/>
              <a:t>Zanieczyszczenie wody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4941168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Zanieczyszczenie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wód</a:t>
            </a:r>
            <a:r>
              <a:rPr lang="pl-PL" sz="2000" dirty="0" smtClean="0"/>
              <a:t>–niekorzystne </a:t>
            </a:r>
            <a:r>
              <a:rPr lang="pl-PL" sz="2000" dirty="0"/>
              <a:t>zmiany właściwości fizycznych, chemicznych i bakteriologicznych wody spowodowane wprowadzaniem w nadmiarze substancji nieorganicznych (stałych, płynnych, gazowych), organicznych, radioaktywnych czy wreszcie ciepła, które ograniczają lub uniemożliwiają wykorzystywanie wody do picia i celów gospodarczych.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00808"/>
            <a:ext cx="3816424" cy="31527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545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6368" y="548680"/>
            <a:ext cx="8229600" cy="1143000"/>
          </a:xfrm>
        </p:spPr>
        <p:txBody>
          <a:bodyPr/>
          <a:lstStyle/>
          <a:p>
            <a:r>
              <a:rPr lang="pl-PL" dirty="0" smtClean="0"/>
              <a:t>Skład zanieczyszczonych wód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27984" y="2060848"/>
            <a:ext cx="4392488" cy="5469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 smtClean="0"/>
              <a:t>Zanieczyszczenie </a:t>
            </a:r>
            <a:r>
              <a:rPr lang="pl-PL" sz="2000" dirty="0"/>
              <a:t>wód jest spowodowane </a:t>
            </a:r>
            <a:r>
              <a:rPr lang="pl-PL" sz="2000" dirty="0" smtClean="0"/>
              <a:t>głównie: 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substancjami </a:t>
            </a:r>
            <a:r>
              <a:rPr lang="pl-PL" sz="2000" dirty="0"/>
              <a:t>chemicznymi, </a:t>
            </a:r>
            <a:endParaRPr lang="pl-PL" sz="2000" dirty="0" smtClean="0"/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bakteriami, </a:t>
            </a:r>
          </a:p>
          <a:p>
            <a:pPr>
              <a:buFont typeface="Wingdings" pitchFamily="2" charset="2"/>
              <a:buChar char="Ø"/>
            </a:pPr>
            <a:r>
              <a:rPr lang="pl-PL" sz="2000" dirty="0" smtClean="0"/>
              <a:t>i </a:t>
            </a:r>
            <a:r>
              <a:rPr lang="pl-PL" sz="2000" dirty="0"/>
              <a:t>innymi mikroorganizmami, obecnymi w wodach naturalnych w zwiększonej ilości</a:t>
            </a:r>
            <a:r>
              <a:rPr lang="pl-PL" sz="2000" dirty="0" smtClean="0"/>
              <a:t>.</a:t>
            </a:r>
          </a:p>
          <a:p>
            <a:pPr marL="0" indent="0">
              <a:buNone/>
            </a:pPr>
            <a:r>
              <a:rPr lang="pl-PL" sz="2000" dirty="0" smtClean="0"/>
              <a:t> </a:t>
            </a:r>
            <a:r>
              <a:rPr lang="pl-PL" sz="2000" dirty="0" smtClean="0"/>
              <a:t>  </a:t>
            </a:r>
            <a:endParaRPr lang="pl-PL" sz="2000" dirty="0" smtClean="0"/>
          </a:p>
          <a:p>
            <a:pPr marL="0" indent="0">
              <a:buNone/>
            </a:pPr>
            <a:endParaRPr lang="pl-PL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6832"/>
            <a:ext cx="4104456" cy="307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34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29600" cy="1143000"/>
          </a:xfrm>
        </p:spPr>
        <p:txBody>
          <a:bodyPr/>
          <a:lstStyle/>
          <a:p>
            <a:r>
              <a:rPr lang="pl-PL" dirty="0"/>
              <a:t>Skład zanieczyszczonych wód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4005064"/>
            <a:ext cx="8229600" cy="34530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/>
              <a:t>Najwięcej zanieczyszczeń trafia do wód razem ze ściekami. Innymi źródłami zanieczyszczeń wód są transport wodny i lądowy, stosowanie pestycydów i nawozów sztucznych oraz odpady komunalne i przemysłowe. Wody ulegają zanieczyszczeniu także w wyniku eutrofizacji. Obieg wody w przyrodzie został zakłócony przez człowieka – wycinanie lasów, monokulturę rolnictwa, niewłaściwe i nadmierne zabiegi rolnicze, urbanizację.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4823"/>
            <a:ext cx="4680520" cy="2142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47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pPr algn="ctr"/>
            <a:r>
              <a:rPr lang="pl-PL" dirty="0" smtClean="0"/>
              <a:t>Podział zanieczyszczeń wód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4" y="1556792"/>
            <a:ext cx="3816425" cy="53012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 względu </a:t>
            </a:r>
            <a:r>
              <a:rPr lang="pl-P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</a:t>
            </a:r>
            <a:r>
              <a:rPr lang="pl-PL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pochodzenie:</a:t>
            </a:r>
            <a:endPara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pl-P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pl-PL" sz="2000" b="1" dirty="0" smtClean="0"/>
              <a:t>naturalne</a:t>
            </a:r>
            <a:r>
              <a:rPr lang="pl-PL" sz="2000" dirty="0" smtClean="0"/>
              <a:t>–takie</a:t>
            </a:r>
            <a:r>
              <a:rPr lang="pl-PL" sz="2000" dirty="0"/>
              <a:t>, które pochodzą z domieszek zawartych w wodach powierzchniowych i podziemnych – np. zasolenie, zanieczyszczenie związkami żelaza;</a:t>
            </a:r>
          </a:p>
          <a:p>
            <a:pPr>
              <a:buFont typeface="Wingdings" pitchFamily="2" charset="2"/>
              <a:buChar char="Ø"/>
            </a:pPr>
            <a:r>
              <a:rPr lang="pl-PL" sz="2000" b="1" dirty="0" smtClean="0"/>
              <a:t>sztuczne</a:t>
            </a:r>
            <a:r>
              <a:rPr lang="pl-PL" sz="2000" dirty="0" smtClean="0"/>
              <a:t>–inaczej </a:t>
            </a:r>
            <a:r>
              <a:rPr lang="pl-PL" sz="2000" dirty="0"/>
              <a:t>antropogeniczne, czyli związane z działalnością </a:t>
            </a:r>
            <a:r>
              <a:rPr lang="pl-PL" sz="2000" dirty="0" smtClean="0"/>
              <a:t>człowieka–np</a:t>
            </a:r>
            <a:r>
              <a:rPr lang="pl-PL" sz="2000" dirty="0"/>
              <a:t>. pochodzące ze ścieków, spływy z terenów rolniczych, składowisk odpadów komunalnych</a:t>
            </a:r>
            <a:r>
              <a:rPr lang="pl-PL" sz="2000" dirty="0" smtClean="0"/>
              <a:t>.</a:t>
            </a:r>
          </a:p>
          <a:p>
            <a:pPr marL="0" indent="0">
              <a:buNone/>
            </a:pPr>
            <a:r>
              <a:rPr lang="pl-PL" sz="2000" dirty="0" smtClean="0"/>
              <a:t> </a:t>
            </a:r>
            <a:endParaRPr lang="pl-PL" sz="2000" dirty="0"/>
          </a:p>
        </p:txBody>
      </p:sp>
      <p:pic>
        <p:nvPicPr>
          <p:cNvPr id="15364" name="Picture 4" descr="http://cube_prim93.eu.interia.pl/obiegwod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2132856"/>
            <a:ext cx="5054817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80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1143000"/>
          </a:xfrm>
        </p:spPr>
        <p:txBody>
          <a:bodyPr/>
          <a:lstStyle/>
          <a:p>
            <a:pPr algn="ctr"/>
            <a:r>
              <a:rPr lang="pl-PL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Na podstawie:</a:t>
            </a:r>
            <a:endParaRPr lang="pl-PL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512" y="2852936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/>
              <a:t>p</a:t>
            </a:r>
            <a:r>
              <a:rPr lang="pl-PL" dirty="0" smtClean="0"/>
              <a:t>l.wikipedia.org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039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421</TotalTime>
  <Words>880</Words>
  <Application>Microsoft Office PowerPoint</Application>
  <PresentationFormat>Pokaz na ekranie (4:3)</PresentationFormat>
  <Paragraphs>121</Paragraphs>
  <Slides>30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1" baseType="lpstr">
      <vt:lpstr>Przepływ</vt:lpstr>
      <vt:lpstr>Zanieczyszczenie powietrza, gleby i wody</vt:lpstr>
      <vt:lpstr>Prezentacja programu PowerPoint</vt:lpstr>
      <vt:lpstr>Zanieczyszczenia powietrza </vt:lpstr>
      <vt:lpstr>Wpływ zanieczyszczenia powietrza na układ oddechowy człowieka </vt:lpstr>
      <vt:lpstr>Wpływ zanieczyszczenia powietrza na środowisko.</vt:lpstr>
      <vt:lpstr>Źródła zanieczyszczenia powietrza</vt:lpstr>
      <vt:lpstr>Źródła zanieczyszczenia powietrza</vt:lpstr>
      <vt:lpstr>Źródła zanieczyszczenia powietrza</vt:lpstr>
      <vt:lpstr>Źródła zanieczyszczenia powietrza</vt:lpstr>
      <vt:lpstr>Źródła zanieczyszczenia powietrza</vt:lpstr>
      <vt:lpstr>Skutki zanieczyszczeń powietrza</vt:lpstr>
      <vt:lpstr>Skutki zanieczyszczeń powietrza</vt:lpstr>
      <vt:lpstr>Skutki zanieczyszczeń powietrza</vt:lpstr>
      <vt:lpstr>Skutki zanieczyszczeń powietrza</vt:lpstr>
      <vt:lpstr>Skutki zanieczyszczeń powietrza</vt:lpstr>
      <vt:lpstr>Skutki zanieczyszczeń powietrza</vt:lpstr>
      <vt:lpstr>Skutki zanieczyszczeń powietrza</vt:lpstr>
      <vt:lpstr>Zanieczyszczenie powietrza   w Polsce</vt:lpstr>
      <vt:lpstr>Czynniki powodujące zanieczyszczenie powietrza</vt:lpstr>
      <vt:lpstr>Czynniki powodujące zanieczyszczenie powietrza</vt:lpstr>
      <vt:lpstr>Zanieczyszczenie powietrza   w Polsce</vt:lpstr>
      <vt:lpstr>Zanieczyszczenie powietrza   w Polsce</vt:lpstr>
      <vt:lpstr>Zanieczyszczenie gleby-przyczyny</vt:lpstr>
      <vt:lpstr>Skutki zanieczyszczeń gleby</vt:lpstr>
      <vt:lpstr>Źródła zanieczyszczenia wód</vt:lpstr>
      <vt:lpstr>Zanieczyszczenie wody</vt:lpstr>
      <vt:lpstr>Skład zanieczyszczonych wód</vt:lpstr>
      <vt:lpstr>Skład zanieczyszczonych wód</vt:lpstr>
      <vt:lpstr>Podział zanieczyszczeń wód</vt:lpstr>
      <vt:lpstr>Na podstawie: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Zanieczyszczenie powietrza, gleby i wody</dc:title>
  <dc:creator>Marta</dc:creator>
  <cp:lastModifiedBy>sp</cp:lastModifiedBy>
  <cp:revision>36</cp:revision>
  <dcterms:created xsi:type="dcterms:W3CDTF">2013-04-04T08:35:43Z</dcterms:created>
  <dcterms:modified xsi:type="dcterms:W3CDTF">2013-04-22T08:19:24Z</dcterms:modified>
</cp:coreProperties>
</file>