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00" autoAdjust="0"/>
    <p:restoredTop sz="94660"/>
  </p:normalViewPr>
  <p:slideViewPr>
    <p:cSldViewPr>
      <p:cViewPr>
        <p:scale>
          <a:sx n="75" d="100"/>
          <a:sy n="75" d="100"/>
        </p:scale>
        <p:origin x="-1164"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B842D9-B7AC-49F8-8985-034CF19C558B}" type="datetimeFigureOut">
              <a:rPr lang="pl-PL" smtClean="0"/>
              <a:pPr/>
              <a:t>2013-05-23</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1222C5-67EB-4BA0-B577-A11603AC0866}" type="slidenum">
              <a:rPr lang="pl-PL" smtClean="0"/>
              <a:pPr/>
              <a:t>‹#›</a:t>
            </a:fld>
            <a:endParaRPr lang="pl-PL"/>
          </a:p>
        </p:txBody>
      </p:sp>
    </p:spTree>
    <p:extLst>
      <p:ext uri="{BB962C8B-B14F-4D97-AF65-F5344CB8AC3E}">
        <p14:creationId xmlns:p14="http://schemas.microsoft.com/office/powerpoint/2010/main" val="3151988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Trójkąt prostokątny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ytu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17" name="Podtytu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grpSp>
        <p:nvGrpSpPr>
          <p:cNvPr id="2" name="Grupa 1"/>
          <p:cNvGrpSpPr/>
          <p:nvPr/>
        </p:nvGrpSpPr>
        <p:grpSpPr>
          <a:xfrm>
            <a:off x="-3765" y="4953000"/>
            <a:ext cx="9147765" cy="1912088"/>
            <a:chOff x="-3765" y="4832896"/>
            <a:chExt cx="9147765" cy="2032192"/>
          </a:xfrm>
        </p:grpSpPr>
        <p:sp>
          <p:nvSpPr>
            <p:cNvPr id="7" name="Dowolny kształt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Dowolny kształt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Dowolny kształt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Łącznik prosty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ymbol zastępczy daty 29"/>
          <p:cNvSpPr>
            <a:spLocks noGrp="1"/>
          </p:cNvSpPr>
          <p:nvPr>
            <p:ph type="dt" sz="half" idx="10"/>
          </p:nvPr>
        </p:nvSpPr>
        <p:spPr/>
        <p:txBody>
          <a:bodyPr/>
          <a:lstStyle>
            <a:lvl1pPr>
              <a:defRPr>
                <a:solidFill>
                  <a:srgbClr val="FFFFFF"/>
                </a:solidFill>
              </a:defRPr>
            </a:lvl1pPr>
            <a:extLst/>
          </a:lstStyle>
          <a:p>
            <a:fld id="{9758DAD4-6FC4-4698-B5A3-549FEC0BEB3B}" type="datetimeFigureOut">
              <a:rPr lang="pl-PL" smtClean="0"/>
              <a:pPr/>
              <a:t>2013-05-23</a:t>
            </a:fld>
            <a:endParaRPr lang="pl-PL"/>
          </a:p>
        </p:txBody>
      </p:sp>
      <p:sp>
        <p:nvSpPr>
          <p:cNvPr id="19" name="Symbol zastępczy stopki 18"/>
          <p:cNvSpPr>
            <a:spLocks noGrp="1"/>
          </p:cNvSpPr>
          <p:nvPr>
            <p:ph type="ftr" sz="quarter" idx="11"/>
          </p:nvPr>
        </p:nvSpPr>
        <p:spPr/>
        <p:txBody>
          <a:bodyPr/>
          <a:lstStyle>
            <a:lvl1pPr>
              <a:defRPr>
                <a:solidFill>
                  <a:schemeClr val="accent1">
                    <a:tint val="20000"/>
                  </a:schemeClr>
                </a:solidFill>
              </a:defRPr>
            </a:lvl1pPr>
            <a:extLst/>
          </a:lstStyle>
          <a:p>
            <a:endParaRPr lang="pl-PL"/>
          </a:p>
        </p:txBody>
      </p:sp>
      <p:sp>
        <p:nvSpPr>
          <p:cNvPr id="27" name="Symbol zastępczy numeru slajdu 26"/>
          <p:cNvSpPr>
            <a:spLocks noGrp="1"/>
          </p:cNvSpPr>
          <p:nvPr>
            <p:ph type="sldNum" sz="quarter" idx="12"/>
          </p:nvPr>
        </p:nvSpPr>
        <p:spPr/>
        <p:txBody>
          <a:bodyPr/>
          <a:lstStyle>
            <a:lvl1pPr>
              <a:defRPr>
                <a:solidFill>
                  <a:srgbClr val="FFFFFF"/>
                </a:solidFill>
              </a:defRPr>
            </a:lvl1pPr>
            <a:extLst/>
          </a:lstStyle>
          <a:p>
            <a:fld id="{DD99578A-2BFD-4F36-AE37-482D27CD17C0}"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DD99578A-2BFD-4F36-AE37-482D27CD17C0}" type="slidenum">
              <a:rPr lang="pl-PL" smtClean="0"/>
              <a:pPr/>
              <a:t>‹#›</a:t>
            </a:fld>
            <a:endParaRPr lang="pl-PL"/>
          </a:p>
        </p:txBody>
      </p:sp>
      <p:sp>
        <p:nvSpPr>
          <p:cNvPr id="7" name="Tytuł 6"/>
          <p:cNvSpPr>
            <a:spLocks noGrp="1"/>
          </p:cNvSpPr>
          <p:nvPr>
            <p:ph type="title"/>
          </p:nvPr>
        </p:nvSpPr>
        <p:spPr/>
        <p:txBody>
          <a:bodyPr rtlCol="0"/>
          <a:lstStyle>
            <a:extLst/>
          </a:lstStyle>
          <a:p>
            <a:r>
              <a:rPr kumimoji="0" lang="pl-PL" smtClean="0"/>
              <a:t>Kliknij, aby edytować styl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DD99578A-2BFD-4F36-AE37-482D27CD17C0}" type="slidenum">
              <a:rPr lang="pl-PL" smtClean="0"/>
              <a:pPr/>
              <a:t>‹#›</a:t>
            </a:fld>
            <a:endParaRPr lang="pl-PL"/>
          </a:p>
        </p:txBody>
      </p:sp>
      <p:sp>
        <p:nvSpPr>
          <p:cNvPr id="7" name="Pag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Pag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bg>
      <p:bgRef idx="1002">
        <a:schemeClr val="bg1"/>
      </p:bgRef>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DD99578A-2BFD-4F36-AE37-482D27CD17C0}" type="slidenum">
              <a:rPr lang="pl-PL" smtClean="0"/>
              <a:pPr/>
              <a:t>‹#›</a:t>
            </a:fld>
            <a:endParaRPr lang="pl-PL"/>
          </a:p>
        </p:txBody>
      </p:sp>
      <p:sp>
        <p:nvSpPr>
          <p:cNvPr id="8" name="Tytuł 7"/>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DD99578A-2BFD-4F36-AE37-482D27CD17C0}"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bg>
      <p:bgRef idx="1002">
        <a:schemeClr val="bg1"/>
      </p:bgRef>
    </p:bg>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DD99578A-2BFD-4F36-AE37-482D27CD17C0}" type="slidenum">
              <a:rPr lang="pl-PL" smtClean="0"/>
              <a:pPr/>
              <a:t>‹#›</a:t>
            </a:fld>
            <a:endParaRPr lang="pl-PL"/>
          </a:p>
        </p:txBody>
      </p:sp>
      <p:sp>
        <p:nvSpPr>
          <p:cNvPr id="6" name="Tytuł 5"/>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DD99578A-2BFD-4F36-AE37-482D27CD17C0}"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6727032" y="6407944"/>
            <a:ext cx="1920240" cy="365760"/>
          </a:xfrm>
        </p:spPr>
        <p:txBody>
          <a:bodyPr/>
          <a:lstStyle>
            <a:extLst/>
          </a:lstStyle>
          <a:p>
            <a:fld id="{9758DAD4-6FC4-4698-B5A3-549FEC0BEB3B}" type="datetimeFigureOut">
              <a:rPr lang="pl-PL" smtClean="0"/>
              <a:pPr/>
              <a:t>2013-05-23</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DD99578A-2BFD-4F36-AE37-482D27CD17C0}"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4" name="Symbol zastępczy teks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
        <p:nvSpPr>
          <p:cNvPr id="3" name="Symbol zastępczy obraz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l-PL" smtClean="0"/>
              <a:t>Kliknij ikonę, aby dodać obraz</a:t>
            </a:r>
            <a:endParaRPr kumimoji="0" lang="en-US" dirty="0"/>
          </a:p>
        </p:txBody>
      </p:sp>
      <p:sp>
        <p:nvSpPr>
          <p:cNvPr id="5" name="Symbol zastępczy daty 4"/>
          <p:cNvSpPr>
            <a:spLocks noGrp="1"/>
          </p:cNvSpPr>
          <p:nvPr>
            <p:ph type="dt" sz="half" idx="10"/>
          </p:nvPr>
        </p:nvSpPr>
        <p:spPr/>
        <p:txBody>
          <a:bodyPr/>
          <a:lstStyle>
            <a:lvl1pPr>
              <a:defRPr>
                <a:solidFill>
                  <a:schemeClr val="tx1"/>
                </a:solidFill>
              </a:defRPr>
            </a:lvl1pPr>
            <a:extLst/>
          </a:lstStyle>
          <a:p>
            <a:fld id="{9758DAD4-6FC4-4698-B5A3-549FEC0BEB3B}" type="datetimeFigureOut">
              <a:rPr lang="pl-PL" smtClean="0"/>
              <a:pPr/>
              <a:t>2013-05-23</a:t>
            </a:fld>
            <a:endParaRPr lang="pl-PL"/>
          </a:p>
        </p:txBody>
      </p:sp>
      <p:sp>
        <p:nvSpPr>
          <p:cNvPr id="6" name="Symbol zastępczy stopki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l-PL"/>
          </a:p>
        </p:txBody>
      </p:sp>
      <p:sp>
        <p:nvSpPr>
          <p:cNvPr id="7" name="Symbol zastępczy numeru slajdu 6"/>
          <p:cNvSpPr>
            <a:spLocks noGrp="1"/>
          </p:cNvSpPr>
          <p:nvPr>
            <p:ph type="sldNum" sz="quarter" idx="12"/>
          </p:nvPr>
        </p:nvSpPr>
        <p:spPr/>
        <p:txBody>
          <a:bodyPr/>
          <a:lstStyle>
            <a:lvl1pPr>
              <a:defRPr>
                <a:solidFill>
                  <a:schemeClr val="tx1"/>
                </a:solidFill>
              </a:defRPr>
            </a:lvl1pPr>
            <a:extLst/>
          </a:lstStyle>
          <a:p>
            <a:fld id="{DD99578A-2BFD-4F36-AE37-482D27CD17C0}" type="slidenum">
              <a:rPr lang="pl-PL" smtClean="0"/>
              <a:pPr/>
              <a:t>‹#›</a:t>
            </a:fld>
            <a:endParaRPr lang="pl-PL"/>
          </a:p>
        </p:txBody>
      </p:sp>
      <p:sp>
        <p:nvSpPr>
          <p:cNvPr id="2" name="Tytu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l-PL" smtClean="0"/>
              <a:t>Kliknij, aby edytować styl</a:t>
            </a:r>
            <a:endParaRPr kumimoji="0" lang="en-US"/>
          </a:p>
        </p:txBody>
      </p:sp>
      <p:sp>
        <p:nvSpPr>
          <p:cNvPr id="8" name="Dowolny kształt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Dowolny kształt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ójkąt prostokątny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Łącznik prosty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ag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Pag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1481329"/>
            <a:ext cx="8229600" cy="4386071"/>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DD99578A-2BFD-4F36-AE37-482D27CD17C0}"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44013" y="274640"/>
            <a:ext cx="1777470" cy="5592761"/>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41"/>
            <a:ext cx="6324600" cy="5592760"/>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9758DAD4-6FC4-4698-B5A3-549FEC0BEB3B}" type="datetimeFigureOut">
              <a:rPr lang="pl-PL" smtClean="0"/>
              <a:pPr/>
              <a:t>2013-05-23</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DD99578A-2BFD-4F36-AE37-482D27CD17C0}"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Dowolny kształt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Dowolny kształt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ójkąt prostokątny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Łącznik prosty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ymbol zastępczy tytuł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pl-PL" smtClean="0"/>
              <a:t>Kliknij, aby edytować styl</a:t>
            </a:r>
            <a:endParaRPr kumimoji="0" lang="en-US"/>
          </a:p>
        </p:txBody>
      </p:sp>
      <p:sp>
        <p:nvSpPr>
          <p:cNvPr id="30" name="Symbol zastępczy tekst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0" name="Symbol zastępczy daty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758DAD4-6FC4-4698-B5A3-549FEC0BEB3B}" type="datetimeFigureOut">
              <a:rPr lang="pl-PL" smtClean="0"/>
              <a:pPr/>
              <a:t>2013-05-23</a:t>
            </a:fld>
            <a:endParaRPr lang="pl-PL"/>
          </a:p>
        </p:txBody>
      </p:sp>
      <p:sp>
        <p:nvSpPr>
          <p:cNvPr id="22" name="Symbol zastępczy stopki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l-PL"/>
          </a:p>
        </p:txBody>
      </p:sp>
      <p:sp>
        <p:nvSpPr>
          <p:cNvPr id="18" name="Symbol zastępczy numeru slajd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D99578A-2BFD-4F36-AE37-482D27CD17C0}"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1371600" y="1714488"/>
            <a:ext cx="7772400" cy="1829761"/>
          </a:xfrm>
        </p:spPr>
        <p:txBody>
          <a:bodyPr/>
          <a:lstStyle/>
          <a:p>
            <a:r>
              <a:rPr lang="en-US" dirty="0" smtClean="0">
                <a:latin typeface="Bernard MT Condensed" pitchFamily="18" charset="0"/>
              </a:rPr>
              <a:t>The</a:t>
            </a:r>
            <a:r>
              <a:rPr lang="pl-PL" dirty="0" smtClean="0">
                <a:latin typeface="Bernard MT Condensed" pitchFamily="18" charset="0"/>
              </a:rPr>
              <a:t> </a:t>
            </a:r>
            <a:r>
              <a:rPr lang="en-US" dirty="0" smtClean="0">
                <a:latin typeface="Bernard MT Condensed" pitchFamily="18" charset="0"/>
              </a:rPr>
              <a:t>European</a:t>
            </a:r>
            <a:r>
              <a:rPr lang="pl-PL" dirty="0" smtClean="0">
                <a:latin typeface="Bernard MT Condensed" pitchFamily="18" charset="0"/>
              </a:rPr>
              <a:t> </a:t>
            </a:r>
            <a:r>
              <a:rPr lang="en-US" dirty="0" smtClean="0">
                <a:latin typeface="Bernard MT Condensed" pitchFamily="18" charset="0"/>
              </a:rPr>
              <a:t>Countries</a:t>
            </a:r>
            <a:r>
              <a:rPr lang="pl-PL" dirty="0" smtClean="0">
                <a:latin typeface="Bernard MT Condensed" pitchFamily="18" charset="0"/>
              </a:rPr>
              <a:t> </a:t>
            </a:r>
            <a:endParaRPr lang="pl-PL" dirty="0">
              <a:latin typeface="Bernard MT Condensed" pitchFamily="18" charset="0"/>
            </a:endParaRPr>
          </a:p>
        </p:txBody>
      </p:sp>
      <p:sp>
        <p:nvSpPr>
          <p:cNvPr id="3" name="Podtytuł 2"/>
          <p:cNvSpPr>
            <a:spLocks noGrp="1"/>
          </p:cNvSpPr>
          <p:nvPr>
            <p:ph type="subTitle" idx="1"/>
          </p:nvPr>
        </p:nvSpPr>
        <p:spPr>
          <a:xfrm>
            <a:off x="1000100" y="3643314"/>
            <a:ext cx="7772400" cy="1657894"/>
          </a:xfrm>
        </p:spPr>
        <p:txBody>
          <a:bodyPr>
            <a:normAutofit/>
          </a:bodyPr>
          <a:lstStyle/>
          <a:p>
            <a:r>
              <a:rPr lang="pl-PL" dirty="0" err="1" smtClean="0">
                <a:latin typeface="Franklin Gothic Heavy" pitchFamily="34" charset="0"/>
              </a:rPr>
              <a:t>Authors</a:t>
            </a:r>
            <a:r>
              <a:rPr lang="pl-PL" dirty="0" smtClean="0">
                <a:latin typeface="Franklin Gothic Heavy" pitchFamily="34" charset="0"/>
              </a:rPr>
              <a:t>: Kacper </a:t>
            </a:r>
            <a:r>
              <a:rPr lang="pl-PL" dirty="0" smtClean="0">
                <a:latin typeface="Franklin Gothic Heavy" pitchFamily="34" charset="0"/>
              </a:rPr>
              <a:t>Frydrych</a:t>
            </a:r>
          </a:p>
          <a:p>
            <a:r>
              <a:rPr lang="pl-PL" dirty="0" smtClean="0">
                <a:latin typeface="Franklin Gothic Heavy" pitchFamily="34" charset="0"/>
              </a:rPr>
              <a:t>Karol Brożek</a:t>
            </a:r>
          </a:p>
          <a:p>
            <a:r>
              <a:rPr lang="pl-PL" dirty="0" smtClean="0">
                <a:latin typeface="Franklin Gothic Heavy" pitchFamily="34" charset="0"/>
              </a:rPr>
              <a:t>Bartłomiej </a:t>
            </a:r>
            <a:r>
              <a:rPr lang="pl-PL" dirty="0" err="1" smtClean="0">
                <a:latin typeface="Franklin Gothic Heavy" pitchFamily="34" charset="0"/>
              </a:rPr>
              <a:t>Kurylak</a:t>
            </a:r>
            <a:endParaRPr lang="pl-PL" dirty="0" smtClean="0">
              <a:latin typeface="Franklin Gothic Heavy" pitchFamily="34" charset="0"/>
            </a:endParaRPr>
          </a:p>
          <a:p>
            <a:endParaRPr lang="pl-PL" dirty="0" smtClean="0">
              <a:latin typeface="Franklin Gothic Heavy" pitchFamily="34" charset="0"/>
            </a:endParaRPr>
          </a:p>
          <a:p>
            <a:endParaRPr lang="pl-PL" strike="sngStrike" dirty="0" smtClean="0"/>
          </a:p>
        </p:txBody>
      </p:sp>
      <p:pic>
        <p:nvPicPr>
          <p:cNvPr id="4" name="Obraz 3" descr="Un.jpg"/>
          <p:cNvPicPr>
            <a:picLocks noChangeAspect="1"/>
          </p:cNvPicPr>
          <p:nvPr/>
        </p:nvPicPr>
        <p:blipFill>
          <a:blip r:embed="rId2"/>
          <a:stretch>
            <a:fillRect/>
          </a:stretch>
        </p:blipFill>
        <p:spPr>
          <a:xfrm>
            <a:off x="0" y="0"/>
            <a:ext cx="3696684" cy="2428868"/>
          </a:xfrm>
          <a:prstGeom prst="rect">
            <a:avLst/>
          </a:prstGeom>
          <a:ln>
            <a:noFill/>
          </a:ln>
          <a:effectLst>
            <a:reflection blurRad="6350" stA="52000" endA="300" endPos="35000" dir="5400000" sy="-100000" algn="bl" rotWithShape="0"/>
            <a:softEdge rad="112500"/>
          </a:effectLst>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F.jpg"/>
          <p:cNvPicPr>
            <a:picLocks noChangeAspect="1"/>
          </p:cNvPicPr>
          <p:nvPr/>
        </p:nvPicPr>
        <p:blipFill>
          <a:blip r:embed="rId2" cstate="print"/>
          <a:stretch>
            <a:fillRect/>
          </a:stretch>
        </p:blipFill>
        <p:spPr>
          <a:xfrm>
            <a:off x="2214546" y="214290"/>
            <a:ext cx="2857482" cy="1785926"/>
          </a:xfrm>
          <a:prstGeom prst="rect">
            <a:avLst/>
          </a:prstGeom>
        </p:spPr>
      </p:pic>
      <p:sp>
        <p:nvSpPr>
          <p:cNvPr id="2" name="Symbol zastępczy zawartości 1"/>
          <p:cNvSpPr>
            <a:spLocks noGrp="1"/>
          </p:cNvSpPr>
          <p:nvPr>
            <p:ph idx="1"/>
          </p:nvPr>
        </p:nvSpPr>
        <p:spPr>
          <a:xfrm>
            <a:off x="428596" y="1928802"/>
            <a:ext cx="8229600" cy="4525963"/>
          </a:xfrm>
        </p:spPr>
        <p:txBody>
          <a:bodyPr/>
          <a:lstStyle/>
          <a:p>
            <a:pPr algn="just"/>
            <a:r>
              <a:rPr lang="pl-PL" dirty="0" smtClean="0"/>
              <a:t>A</a:t>
            </a:r>
            <a:r>
              <a:rPr lang="en-US" dirty="0" smtClean="0"/>
              <a:t> country </a:t>
            </a:r>
            <a:r>
              <a:rPr lang="en-US" dirty="0" err="1" smtClean="0"/>
              <a:t>wh</a:t>
            </a:r>
            <a:r>
              <a:rPr lang="pl-PL" dirty="0" err="1" smtClean="0"/>
              <a:t>ose</a:t>
            </a:r>
            <a:r>
              <a:rPr lang="en-US" dirty="0" smtClean="0"/>
              <a:t> metropolitan territory is located in Western Europe with several overseas territories located in other continents. Metropolitan France extends from the Mediterranean Sea to the English Channel and the North Sea, and from the Rhine to the Atlantic Ocean. The French often referred to as </a:t>
            </a:r>
            <a:r>
              <a:rPr lang="en-US" dirty="0" err="1" smtClean="0"/>
              <a:t>l'cube</a:t>
            </a:r>
            <a:r>
              <a:rPr lang="en-US" dirty="0" smtClean="0"/>
              <a:t> - it comes from the shape of its territory. </a:t>
            </a:r>
            <a:endParaRPr lang="pl-PL" dirty="0" smtClean="0"/>
          </a:p>
          <a:p>
            <a:pPr algn="just"/>
            <a:r>
              <a:rPr lang="pl-PL" dirty="0" smtClean="0"/>
              <a:t>Capital </a:t>
            </a:r>
            <a:r>
              <a:rPr lang="pl-PL" dirty="0" err="1" smtClean="0"/>
              <a:t>is</a:t>
            </a:r>
            <a:r>
              <a:rPr lang="pl-PL" dirty="0" smtClean="0"/>
              <a:t> </a:t>
            </a:r>
            <a:r>
              <a:rPr lang="pl-PL" dirty="0" err="1" smtClean="0"/>
              <a:t>Paris</a:t>
            </a:r>
            <a:endParaRPr lang="pl-PL" dirty="0"/>
          </a:p>
        </p:txBody>
      </p:sp>
      <p:sp>
        <p:nvSpPr>
          <p:cNvPr id="3" name="Tytuł 2"/>
          <p:cNvSpPr>
            <a:spLocks noGrp="1"/>
          </p:cNvSpPr>
          <p:nvPr>
            <p:ph type="title"/>
          </p:nvPr>
        </p:nvSpPr>
        <p:spPr/>
        <p:txBody>
          <a:bodyPr/>
          <a:lstStyle/>
          <a:p>
            <a:r>
              <a:rPr lang="pl-PL" dirty="0" smtClean="0">
                <a:latin typeface="Berlin Sans FB Demi" pitchFamily="34" charset="0"/>
              </a:rPr>
              <a:t>France</a:t>
            </a:r>
            <a:endParaRPr lang="pl-PL" dirty="0">
              <a:latin typeface="Berlin Sans FB Demi" pitchFamily="34" charset="0"/>
            </a:endParaRPr>
          </a:p>
        </p:txBody>
      </p:sp>
    </p:spTree>
  </p:cSld>
  <p:clrMapOvr>
    <a:masterClrMapping/>
  </p:clrMapOvr>
  <p:transition spd="med">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1"/>
                                          </p:val>
                                        </p:tav>
                                        <p:tav tm="100000">
                                          <p:val>
                                            <p:strVal val="#ppt_x"/>
                                          </p:val>
                                        </p:tav>
                                      </p:tavLst>
                                    </p:anim>
                                    <p:anim calcmode="lin" valueType="num">
                                      <p:cBhvr>
                                        <p:cTn id="9" dur="5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par>
                          <p:cTn id="15" fill="hold">
                            <p:stCondLst>
                              <p:cond delay="1500"/>
                            </p:stCondLst>
                            <p:childTnLst>
                              <p:par>
                                <p:cTn id="16" presetID="20" presetClass="entr" presetSubtype="0" fill="hold" grpId="0" nodeType="afterEffect">
                                  <p:stCondLst>
                                    <p:cond delay="50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1000"/>
                                        <p:tgtEl>
                                          <p:spTgt spid="2">
                                            <p:txEl>
                                              <p:pRg st="0" end="0"/>
                                            </p:txEl>
                                          </p:spTgt>
                                        </p:tgtEl>
                                      </p:cBhvr>
                                    </p:animEffect>
                                  </p:childTnLst>
                                </p:cTn>
                              </p:par>
                            </p:childTnLst>
                          </p:cTn>
                        </p:par>
                        <p:par>
                          <p:cTn id="19" fill="hold">
                            <p:stCondLst>
                              <p:cond delay="3000"/>
                            </p:stCondLst>
                            <p:childTnLst>
                              <p:par>
                                <p:cTn id="20" presetID="20" presetClass="entr" presetSubtype="0" fill="hold" grpId="0" nodeType="after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edge">
                                      <p:cBhvr>
                                        <p:cTn id="22"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428596" y="214290"/>
            <a:ext cx="8229600" cy="1143000"/>
          </a:xfrm>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France</a:t>
            </a:r>
            <a:endParaRPr lang="pl-PL" dirty="0">
              <a:latin typeface="Berlin Sans FB Demi" pitchFamily="34" charset="0"/>
            </a:endParaRPr>
          </a:p>
        </p:txBody>
      </p:sp>
      <p:pic>
        <p:nvPicPr>
          <p:cNvPr id="1026" name="Picture 2"/>
          <p:cNvPicPr>
            <a:picLocks noChangeAspect="1" noChangeArrowheads="1"/>
          </p:cNvPicPr>
          <p:nvPr/>
        </p:nvPicPr>
        <p:blipFill>
          <a:blip r:embed="rId2"/>
          <a:srcRect/>
          <a:stretch>
            <a:fillRect/>
          </a:stretch>
        </p:blipFill>
        <p:spPr bwMode="auto">
          <a:xfrm rot="462137">
            <a:off x="6739932" y="2176671"/>
            <a:ext cx="1743075" cy="2619375"/>
          </a:xfrm>
          <a:prstGeom prst="rect">
            <a:avLst/>
          </a:prstGeom>
          <a:noFill/>
          <a:ln w="9525">
            <a:noFill/>
            <a:miter lim="800000"/>
            <a:headEnd/>
            <a:tailEnd/>
          </a:ln>
          <a:effectLst/>
        </p:spPr>
      </p:pic>
      <p:sp>
        <p:nvSpPr>
          <p:cNvPr id="5" name="pole tekstowe 4"/>
          <p:cNvSpPr txBox="1"/>
          <p:nvPr/>
        </p:nvSpPr>
        <p:spPr>
          <a:xfrm rot="441980">
            <a:off x="6572264" y="4929198"/>
            <a:ext cx="1571636" cy="369332"/>
          </a:xfrm>
          <a:prstGeom prst="rect">
            <a:avLst/>
          </a:prstGeom>
          <a:noFill/>
        </p:spPr>
        <p:txBody>
          <a:bodyPr wrap="square" rtlCol="0">
            <a:spAutoFit/>
          </a:bodyPr>
          <a:lstStyle/>
          <a:p>
            <a:r>
              <a:rPr lang="pl-PL" dirty="0" smtClean="0"/>
              <a:t>Eiffel Tower</a:t>
            </a:r>
            <a:endParaRPr lang="pl-PL" dirty="0"/>
          </a:p>
        </p:txBody>
      </p:sp>
      <p:pic>
        <p:nvPicPr>
          <p:cNvPr id="1027" name="Picture 3"/>
          <p:cNvPicPr>
            <a:picLocks noChangeAspect="1" noChangeArrowheads="1"/>
          </p:cNvPicPr>
          <p:nvPr/>
        </p:nvPicPr>
        <p:blipFill>
          <a:blip r:embed="rId3"/>
          <a:srcRect/>
          <a:stretch>
            <a:fillRect/>
          </a:stretch>
        </p:blipFill>
        <p:spPr bwMode="auto">
          <a:xfrm rot="21161686">
            <a:off x="388526" y="3585278"/>
            <a:ext cx="2571750" cy="1781175"/>
          </a:xfrm>
          <a:prstGeom prst="rect">
            <a:avLst/>
          </a:prstGeom>
          <a:noFill/>
          <a:ln w="9525">
            <a:noFill/>
            <a:miter lim="800000"/>
            <a:headEnd/>
            <a:tailEnd/>
          </a:ln>
          <a:effectLst/>
        </p:spPr>
      </p:pic>
      <p:sp>
        <p:nvSpPr>
          <p:cNvPr id="7" name="pole tekstowe 6"/>
          <p:cNvSpPr txBox="1"/>
          <p:nvPr/>
        </p:nvSpPr>
        <p:spPr>
          <a:xfrm rot="21161686">
            <a:off x="245650" y="5442666"/>
            <a:ext cx="2786082" cy="369332"/>
          </a:xfrm>
          <a:prstGeom prst="rect">
            <a:avLst/>
          </a:prstGeom>
          <a:noFill/>
        </p:spPr>
        <p:txBody>
          <a:bodyPr wrap="square" rtlCol="0">
            <a:spAutoFit/>
          </a:bodyPr>
          <a:lstStyle/>
          <a:p>
            <a:r>
              <a:rPr lang="pl-PL" dirty="0" smtClean="0"/>
              <a:t>Notre-Dame </a:t>
            </a:r>
            <a:r>
              <a:rPr lang="pl-PL" dirty="0" err="1" smtClean="0"/>
              <a:t>Cathedral</a:t>
            </a:r>
            <a:endParaRPr lang="pl-PL" dirty="0"/>
          </a:p>
        </p:txBody>
      </p:sp>
      <p:sp>
        <p:nvSpPr>
          <p:cNvPr id="8" name="pole tekstowe 7"/>
          <p:cNvSpPr txBox="1"/>
          <p:nvPr/>
        </p:nvSpPr>
        <p:spPr>
          <a:xfrm rot="188458">
            <a:off x="3560621" y="4289440"/>
            <a:ext cx="2214578" cy="369332"/>
          </a:xfrm>
          <a:prstGeom prst="rect">
            <a:avLst/>
          </a:prstGeom>
          <a:noFill/>
        </p:spPr>
        <p:txBody>
          <a:bodyPr wrap="square" rtlCol="0">
            <a:spAutoFit/>
          </a:bodyPr>
          <a:lstStyle/>
          <a:p>
            <a:r>
              <a:rPr lang="pl-PL" dirty="0" err="1" smtClean="0"/>
              <a:t>Arch</a:t>
            </a:r>
            <a:r>
              <a:rPr lang="pl-PL" dirty="0" smtClean="0"/>
              <a:t> of </a:t>
            </a:r>
            <a:r>
              <a:rPr lang="pl-PL" dirty="0" err="1" smtClean="0"/>
              <a:t>Triumph</a:t>
            </a:r>
            <a:endParaRPr lang="pl-PL" dirty="0"/>
          </a:p>
        </p:txBody>
      </p:sp>
      <p:pic>
        <p:nvPicPr>
          <p:cNvPr id="1028" name="Picture 4"/>
          <p:cNvPicPr>
            <a:picLocks noChangeAspect="1" noChangeArrowheads="1"/>
          </p:cNvPicPr>
          <p:nvPr/>
        </p:nvPicPr>
        <p:blipFill>
          <a:blip r:embed="rId4"/>
          <a:srcRect/>
          <a:stretch>
            <a:fillRect/>
          </a:stretch>
        </p:blipFill>
        <p:spPr bwMode="auto">
          <a:xfrm rot="188458">
            <a:off x="3274869" y="1860548"/>
            <a:ext cx="2786082" cy="2273443"/>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rot="752109">
            <a:off x="3157041" y="4694790"/>
            <a:ext cx="2638425" cy="1733550"/>
          </a:xfrm>
          <a:prstGeom prst="rect">
            <a:avLst/>
          </a:prstGeom>
          <a:noFill/>
          <a:ln w="9525">
            <a:noFill/>
            <a:miter lim="800000"/>
            <a:headEnd/>
            <a:tailEnd/>
          </a:ln>
          <a:effectLst/>
        </p:spPr>
      </p:pic>
      <p:sp>
        <p:nvSpPr>
          <p:cNvPr id="12" name="pole tekstowe 11"/>
          <p:cNvSpPr txBox="1"/>
          <p:nvPr/>
        </p:nvSpPr>
        <p:spPr>
          <a:xfrm rot="752109">
            <a:off x="2802289" y="6276003"/>
            <a:ext cx="2000264" cy="369332"/>
          </a:xfrm>
          <a:prstGeom prst="rect">
            <a:avLst/>
          </a:prstGeom>
          <a:noFill/>
        </p:spPr>
        <p:txBody>
          <a:bodyPr wrap="square" rtlCol="0">
            <a:spAutoFit/>
          </a:bodyPr>
          <a:lstStyle/>
          <a:p>
            <a:r>
              <a:rPr lang="pl-PL" dirty="0" smtClean="0"/>
              <a:t>Opera Garnier</a:t>
            </a:r>
            <a:endParaRPr lang="pl-PL"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800"/>
                            </p:stCondLst>
                            <p:childTnLst>
                              <p:par>
                                <p:cTn id="11" presetID="8" presetClass="entr" presetSubtype="16"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diamond(in)">
                                      <p:cBhvr>
                                        <p:cTn id="13" dur="1000"/>
                                        <p:tgtEl>
                                          <p:spTgt spid="1026"/>
                                        </p:tgtEl>
                                      </p:cBhvr>
                                    </p:animEffect>
                                  </p:childTnLst>
                                </p:cTn>
                              </p:par>
                              <p:par>
                                <p:cTn id="14" presetID="8" presetClass="entr" presetSubtype="16" fill="hold" nodeType="withEffect">
                                  <p:stCondLst>
                                    <p:cond delay="0"/>
                                  </p:stCondLst>
                                  <p:childTnLst>
                                    <p:set>
                                      <p:cBhvr>
                                        <p:cTn id="15" dur="1" fill="hold">
                                          <p:stCondLst>
                                            <p:cond delay="0"/>
                                          </p:stCondLst>
                                        </p:cTn>
                                        <p:tgtEl>
                                          <p:spTgt spid="1029"/>
                                        </p:tgtEl>
                                        <p:attrNameLst>
                                          <p:attrName>style.visibility</p:attrName>
                                        </p:attrNameLst>
                                      </p:cBhvr>
                                      <p:to>
                                        <p:strVal val="visible"/>
                                      </p:to>
                                    </p:set>
                                    <p:animEffect transition="in" filter="diamond(in)">
                                      <p:cBhvr>
                                        <p:cTn id="16" dur="1000"/>
                                        <p:tgtEl>
                                          <p:spTgt spid="1029"/>
                                        </p:tgtEl>
                                      </p:cBhvr>
                                    </p:animEffect>
                                  </p:childTnLst>
                                </p:cTn>
                              </p:par>
                              <p:par>
                                <p:cTn id="17" presetID="8" presetClass="entr" presetSubtype="16"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diamond(in)">
                                      <p:cBhvr>
                                        <p:cTn id="19" dur="1000"/>
                                        <p:tgtEl>
                                          <p:spTgt spid="1027"/>
                                        </p:tgtEl>
                                      </p:cBhvr>
                                    </p:animEffect>
                                  </p:childTnLst>
                                </p:cTn>
                              </p:par>
                              <p:par>
                                <p:cTn id="20" presetID="8" presetClass="entr" presetSubtype="16" fill="hold" nodeType="with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diamond(in)">
                                      <p:cBhvr>
                                        <p:cTn id="22" dur="1000"/>
                                        <p:tgtEl>
                                          <p:spTgt spid="1028"/>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amond(in)">
                                      <p:cBhvr>
                                        <p:cTn id="25" dur="1000"/>
                                        <p:tgtEl>
                                          <p:spTgt spid="7"/>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amond(in)">
                                      <p:cBhvr>
                                        <p:cTn id="28" dur="1000"/>
                                        <p:tgtEl>
                                          <p:spTgt spid="8"/>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amond(in)">
                                      <p:cBhvr>
                                        <p:cTn id="31" dur="1000"/>
                                        <p:tgtEl>
                                          <p:spTgt spid="12"/>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diamond(in)">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500034" y="2332037"/>
            <a:ext cx="8229600" cy="4525963"/>
          </a:xfrm>
        </p:spPr>
        <p:txBody>
          <a:bodyPr/>
          <a:lstStyle/>
          <a:p>
            <a:pPr algn="just"/>
            <a:r>
              <a:rPr lang="en-US" dirty="0" smtClean="0"/>
              <a:t>A sovereign state located in Western Europe. The United Kingdom consists of England, Wales and Scotland located on the island of Great Britain, Northern Ireland situated in the northern part of the island of Ireland. Guernsey, Jersey and the Isle of Man, have a separate status dependencies of the British Crown, and not part of the United Kingdom.</a:t>
            </a:r>
            <a:endParaRPr lang="pl-PL" dirty="0" smtClean="0"/>
          </a:p>
          <a:p>
            <a:pPr algn="just"/>
            <a:r>
              <a:rPr lang="pl-PL" dirty="0" smtClean="0"/>
              <a:t>Capital </a:t>
            </a:r>
            <a:r>
              <a:rPr lang="pl-PL" dirty="0" err="1" smtClean="0"/>
              <a:t>is</a:t>
            </a:r>
            <a:r>
              <a:rPr lang="pl-PL" dirty="0" smtClean="0"/>
              <a:t> London</a:t>
            </a:r>
            <a:endParaRPr lang="pl-PL" dirty="0"/>
          </a:p>
        </p:txBody>
      </p:sp>
      <p:sp>
        <p:nvSpPr>
          <p:cNvPr id="3" name="Tytuł 2"/>
          <p:cNvSpPr>
            <a:spLocks noGrp="1"/>
          </p:cNvSpPr>
          <p:nvPr>
            <p:ph type="title"/>
          </p:nvPr>
        </p:nvSpPr>
        <p:spPr/>
        <p:txBody>
          <a:bodyPr/>
          <a:lstStyle/>
          <a:p>
            <a:r>
              <a:rPr lang="pl-PL" dirty="0" smtClean="0">
                <a:latin typeface="Berlin Sans FB Demi" pitchFamily="34" charset="0"/>
              </a:rPr>
              <a:t>Great </a:t>
            </a:r>
            <a:r>
              <a:rPr lang="pl-PL" dirty="0" err="1" smtClean="0">
                <a:latin typeface="Berlin Sans FB Demi" pitchFamily="34" charset="0"/>
              </a:rPr>
              <a:t>Britain</a:t>
            </a:r>
            <a:endParaRPr lang="pl-PL" dirty="0">
              <a:latin typeface="Berlin Sans FB Demi" pitchFamily="34" charset="0"/>
            </a:endParaRPr>
          </a:p>
        </p:txBody>
      </p:sp>
      <p:pic>
        <p:nvPicPr>
          <p:cNvPr id="4" name="Obraz 3" descr="WB.jpg"/>
          <p:cNvPicPr>
            <a:picLocks noChangeAspect="1"/>
          </p:cNvPicPr>
          <p:nvPr/>
        </p:nvPicPr>
        <p:blipFill>
          <a:blip r:embed="rId2"/>
          <a:stretch>
            <a:fillRect/>
          </a:stretch>
        </p:blipFill>
        <p:spPr>
          <a:xfrm>
            <a:off x="3786182" y="142852"/>
            <a:ext cx="2466975" cy="1847850"/>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par>
                          <p:cTn id="15" fill="hold">
                            <p:stCondLst>
                              <p:cond delay="26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1000"/>
                                        <p:tgtEl>
                                          <p:spTgt spid="2">
                                            <p:txEl>
                                              <p:pRg st="0" end="0"/>
                                            </p:txEl>
                                          </p:spTgt>
                                        </p:tgtEl>
                                      </p:cBhvr>
                                    </p:animEffect>
                                  </p:childTnLst>
                                </p:cTn>
                              </p:par>
                            </p:childTnLst>
                          </p:cTn>
                        </p:par>
                        <p:par>
                          <p:cTn id="19" fill="hold">
                            <p:stCondLst>
                              <p:cond delay="3600"/>
                            </p:stCondLst>
                            <p:childTnLst>
                              <p:par>
                                <p:cTn id="20" presetID="20" presetClass="entr" presetSubtype="0" fill="hold" grpId="0" nodeType="after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edge">
                                      <p:cBhvr>
                                        <p:cTn id="2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428596" y="285728"/>
            <a:ext cx="8229600" cy="1143000"/>
          </a:xfrm>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Great </a:t>
            </a:r>
            <a:r>
              <a:rPr lang="pl-PL" dirty="0" err="1" smtClean="0">
                <a:latin typeface="Berlin Sans FB Demi" pitchFamily="34" charset="0"/>
              </a:rPr>
              <a:t>Britain</a:t>
            </a:r>
            <a:endParaRPr lang="pl-PL" dirty="0">
              <a:latin typeface="Berlin Sans FB Demi" pitchFamily="34"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rot="21091738">
            <a:off x="357158" y="1785926"/>
            <a:ext cx="2697944" cy="2006596"/>
          </a:xfrm>
          <a:prstGeom prst="rect">
            <a:avLst/>
          </a:prstGeom>
          <a:noFill/>
          <a:ln w="9525">
            <a:noFill/>
            <a:miter lim="800000"/>
            <a:headEnd/>
            <a:tailEnd/>
          </a:ln>
          <a:effectLst/>
        </p:spPr>
      </p:pic>
      <p:sp>
        <p:nvSpPr>
          <p:cNvPr id="5" name="pole tekstowe 4"/>
          <p:cNvSpPr txBox="1"/>
          <p:nvPr/>
        </p:nvSpPr>
        <p:spPr>
          <a:xfrm rot="21091738">
            <a:off x="368774" y="4137522"/>
            <a:ext cx="2857520" cy="369332"/>
          </a:xfrm>
          <a:prstGeom prst="rect">
            <a:avLst/>
          </a:prstGeom>
          <a:noFill/>
        </p:spPr>
        <p:txBody>
          <a:bodyPr wrap="square" rtlCol="0">
            <a:spAutoFit/>
          </a:bodyPr>
          <a:lstStyle/>
          <a:p>
            <a:r>
              <a:rPr lang="pl-PL" dirty="0" smtClean="0"/>
              <a:t>Canterbury </a:t>
            </a:r>
            <a:r>
              <a:rPr lang="pl-PL" dirty="0" err="1" smtClean="0"/>
              <a:t>Cathedral</a:t>
            </a:r>
            <a:endParaRPr lang="pl-PL" dirty="0"/>
          </a:p>
        </p:txBody>
      </p:sp>
      <p:pic>
        <p:nvPicPr>
          <p:cNvPr id="2051" name="Picture 3"/>
          <p:cNvPicPr>
            <a:picLocks noChangeAspect="1" noChangeArrowheads="1"/>
          </p:cNvPicPr>
          <p:nvPr/>
        </p:nvPicPr>
        <p:blipFill>
          <a:blip r:embed="rId3"/>
          <a:srcRect/>
          <a:stretch>
            <a:fillRect/>
          </a:stretch>
        </p:blipFill>
        <p:spPr bwMode="auto">
          <a:xfrm rot="319424">
            <a:off x="3286116" y="4214818"/>
            <a:ext cx="2514600" cy="1819275"/>
          </a:xfrm>
          <a:prstGeom prst="rect">
            <a:avLst/>
          </a:prstGeom>
          <a:noFill/>
          <a:ln w="9525">
            <a:noFill/>
            <a:miter lim="800000"/>
            <a:headEnd/>
            <a:tailEnd/>
          </a:ln>
          <a:effectLst/>
        </p:spPr>
      </p:pic>
      <p:sp>
        <p:nvSpPr>
          <p:cNvPr id="7" name="pole tekstowe 6"/>
          <p:cNvSpPr txBox="1"/>
          <p:nvPr/>
        </p:nvSpPr>
        <p:spPr>
          <a:xfrm rot="355840">
            <a:off x="3229287" y="6186105"/>
            <a:ext cx="2000264" cy="369332"/>
          </a:xfrm>
          <a:prstGeom prst="rect">
            <a:avLst/>
          </a:prstGeom>
          <a:noFill/>
        </p:spPr>
        <p:txBody>
          <a:bodyPr wrap="square" rtlCol="0">
            <a:spAutoFit/>
          </a:bodyPr>
          <a:lstStyle/>
          <a:p>
            <a:r>
              <a:rPr lang="pl-PL" dirty="0" smtClean="0"/>
              <a:t>York </a:t>
            </a:r>
            <a:r>
              <a:rPr lang="pl-PL" dirty="0" err="1" smtClean="0"/>
              <a:t>Cathedral</a:t>
            </a:r>
            <a:endParaRPr lang="pl-PL" dirty="0"/>
          </a:p>
        </p:txBody>
      </p:sp>
      <p:sp>
        <p:nvSpPr>
          <p:cNvPr id="8" name="pole tekstowe 7"/>
          <p:cNvSpPr txBox="1"/>
          <p:nvPr/>
        </p:nvSpPr>
        <p:spPr>
          <a:xfrm rot="20756567">
            <a:off x="3727629" y="3140680"/>
            <a:ext cx="1857388" cy="923330"/>
          </a:xfrm>
          <a:prstGeom prst="rect">
            <a:avLst/>
          </a:prstGeom>
          <a:noFill/>
        </p:spPr>
        <p:txBody>
          <a:bodyPr wrap="square" rtlCol="0">
            <a:spAutoFit/>
          </a:bodyPr>
          <a:lstStyle/>
          <a:p>
            <a:r>
              <a:rPr lang="en-US" dirty="0" smtClean="0"/>
              <a:t>St. Paul's Cathedral Paul in London</a:t>
            </a:r>
            <a:endParaRPr lang="pl-PL" dirty="0"/>
          </a:p>
        </p:txBody>
      </p:sp>
      <p:pic>
        <p:nvPicPr>
          <p:cNvPr id="2052" name="Picture 4"/>
          <p:cNvPicPr>
            <a:picLocks noChangeAspect="1" noChangeArrowheads="1"/>
          </p:cNvPicPr>
          <p:nvPr/>
        </p:nvPicPr>
        <p:blipFill>
          <a:blip r:embed="rId4"/>
          <a:srcRect/>
          <a:stretch>
            <a:fillRect/>
          </a:stretch>
        </p:blipFill>
        <p:spPr bwMode="auto">
          <a:xfrm rot="20756567">
            <a:off x="3727629" y="1283292"/>
            <a:ext cx="1368229" cy="1857388"/>
          </a:xfrm>
          <a:prstGeom prst="rect">
            <a:avLst/>
          </a:prstGeom>
          <a:noFill/>
          <a:ln w="9525">
            <a:noFill/>
            <a:miter lim="800000"/>
            <a:headEnd/>
            <a:tailEnd/>
          </a:ln>
          <a:effectLst/>
        </p:spPr>
      </p:pic>
      <p:sp>
        <p:nvSpPr>
          <p:cNvPr id="10" name="pole tekstowe 9"/>
          <p:cNvSpPr txBox="1"/>
          <p:nvPr/>
        </p:nvSpPr>
        <p:spPr>
          <a:xfrm rot="20999132">
            <a:off x="6442454" y="3786463"/>
            <a:ext cx="2500330" cy="369332"/>
          </a:xfrm>
          <a:prstGeom prst="rect">
            <a:avLst/>
          </a:prstGeom>
          <a:noFill/>
        </p:spPr>
        <p:txBody>
          <a:bodyPr wrap="square" rtlCol="0">
            <a:spAutoFit/>
          </a:bodyPr>
          <a:lstStyle/>
          <a:p>
            <a:r>
              <a:rPr lang="pl-PL" dirty="0" err="1" smtClean="0"/>
              <a:t>Baitul</a:t>
            </a:r>
            <a:r>
              <a:rPr lang="pl-PL" dirty="0" smtClean="0"/>
              <a:t> </a:t>
            </a:r>
            <a:r>
              <a:rPr lang="pl-PL" dirty="0" err="1" smtClean="0"/>
              <a:t>Futuh</a:t>
            </a:r>
            <a:r>
              <a:rPr lang="pl-PL" dirty="0" smtClean="0"/>
              <a:t> </a:t>
            </a:r>
            <a:r>
              <a:rPr lang="pl-PL" dirty="0" err="1" smtClean="0"/>
              <a:t>Mosque</a:t>
            </a:r>
            <a:endParaRPr lang="pl-PL" dirty="0"/>
          </a:p>
        </p:txBody>
      </p:sp>
      <p:pic>
        <p:nvPicPr>
          <p:cNvPr id="2053" name="Picture 5"/>
          <p:cNvPicPr>
            <a:picLocks noChangeAspect="1" noChangeArrowheads="1"/>
          </p:cNvPicPr>
          <p:nvPr/>
        </p:nvPicPr>
        <p:blipFill>
          <a:blip r:embed="rId5"/>
          <a:srcRect/>
          <a:stretch>
            <a:fillRect/>
          </a:stretch>
        </p:blipFill>
        <p:spPr bwMode="auto">
          <a:xfrm rot="20999132">
            <a:off x="6500826" y="1714489"/>
            <a:ext cx="2228866" cy="1857388"/>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4400"/>
                            </p:stCondLst>
                            <p:childTnLst>
                              <p:par>
                                <p:cTn id="11" presetID="8" presetClass="entr" presetSubtype="16"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diamond(in)">
                                      <p:cBhvr>
                                        <p:cTn id="13" dur="1000"/>
                                        <p:tgtEl>
                                          <p:spTgt spid="2050"/>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amond(in)">
                                      <p:cBhvr>
                                        <p:cTn id="16" dur="1000"/>
                                        <p:tgtEl>
                                          <p:spTgt spid="5"/>
                                        </p:tgtEl>
                                      </p:cBhvr>
                                    </p:animEffect>
                                  </p:childTnLst>
                                </p:cTn>
                              </p:par>
                              <p:par>
                                <p:cTn id="17" presetID="8" presetClass="entr" presetSubtype="16" fill="hold" nodeType="with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diamond(in)">
                                      <p:cBhvr>
                                        <p:cTn id="19" dur="1000"/>
                                        <p:tgtEl>
                                          <p:spTgt spid="2051"/>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amond(in)">
                                      <p:cBhvr>
                                        <p:cTn id="22" dur="1000"/>
                                        <p:tgtEl>
                                          <p:spTgt spid="8"/>
                                        </p:tgtEl>
                                      </p:cBhvr>
                                    </p:animEffect>
                                  </p:childTnLst>
                                </p:cTn>
                              </p:par>
                              <p:par>
                                <p:cTn id="23" presetID="8" presetClass="entr" presetSubtype="16" fill="hold" nodeType="withEffect">
                                  <p:stCondLst>
                                    <p:cond delay="0"/>
                                  </p:stCondLst>
                                  <p:childTnLst>
                                    <p:set>
                                      <p:cBhvr>
                                        <p:cTn id="24" dur="1" fill="hold">
                                          <p:stCondLst>
                                            <p:cond delay="0"/>
                                          </p:stCondLst>
                                        </p:cTn>
                                        <p:tgtEl>
                                          <p:spTgt spid="2053"/>
                                        </p:tgtEl>
                                        <p:attrNameLst>
                                          <p:attrName>style.visibility</p:attrName>
                                        </p:attrNameLst>
                                      </p:cBhvr>
                                      <p:to>
                                        <p:strVal val="visible"/>
                                      </p:to>
                                    </p:set>
                                    <p:animEffect transition="in" filter="diamond(in)">
                                      <p:cBhvr>
                                        <p:cTn id="25" dur="1000"/>
                                        <p:tgtEl>
                                          <p:spTgt spid="2053"/>
                                        </p:tgtEl>
                                      </p:cBhvr>
                                    </p:animEffect>
                                  </p:childTnLst>
                                </p:cTn>
                              </p:par>
                              <p:par>
                                <p:cTn id="26" presetID="8" presetClass="entr" presetSubtype="16" fill="hold" nodeType="withEffect">
                                  <p:stCondLst>
                                    <p:cond delay="0"/>
                                  </p:stCondLst>
                                  <p:childTnLst>
                                    <p:set>
                                      <p:cBhvr>
                                        <p:cTn id="27" dur="1" fill="hold">
                                          <p:stCondLst>
                                            <p:cond delay="0"/>
                                          </p:stCondLst>
                                        </p:cTn>
                                        <p:tgtEl>
                                          <p:spTgt spid="2052"/>
                                        </p:tgtEl>
                                        <p:attrNameLst>
                                          <p:attrName>style.visibility</p:attrName>
                                        </p:attrNameLst>
                                      </p:cBhvr>
                                      <p:to>
                                        <p:strVal val="visible"/>
                                      </p:to>
                                    </p:set>
                                    <p:animEffect transition="in" filter="diamond(in)">
                                      <p:cBhvr>
                                        <p:cTn id="28" dur="1000"/>
                                        <p:tgtEl>
                                          <p:spTgt spid="2052"/>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amond(in)">
                                      <p:cBhvr>
                                        <p:cTn id="31" dur="1000"/>
                                        <p:tgtEl>
                                          <p:spTgt spid="10"/>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amond(in)">
                                      <p:cBhvr>
                                        <p:cTn id="3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500034" y="2000241"/>
            <a:ext cx="8072494" cy="4429156"/>
          </a:xfrm>
        </p:spPr>
        <p:txBody>
          <a:bodyPr>
            <a:normAutofit lnSpcReduction="10000"/>
          </a:bodyPr>
          <a:lstStyle/>
          <a:p>
            <a:pPr algn="just"/>
            <a:r>
              <a:rPr lang="pl-PL" dirty="0" smtClean="0"/>
              <a:t>U</a:t>
            </a:r>
            <a:r>
              <a:rPr lang="en-US" dirty="0" err="1" smtClean="0"/>
              <a:t>nitary</a:t>
            </a:r>
            <a:r>
              <a:rPr lang="en-US" dirty="0" smtClean="0"/>
              <a:t> state in Central Europe, situated between the Baltic Sea to the north and the Sudeten and Carpathian Mountains to the south, in the basin of the Vistula and Oder. Polish administrative area of 312 679 km ², making it the 70th place in the world and the ninth in Europe. Population of over 38.5 million people, is the most populous 34 place in the world and sixth in the European Union.</a:t>
            </a:r>
            <a:endParaRPr lang="pl-PL" dirty="0" smtClean="0"/>
          </a:p>
          <a:p>
            <a:pPr algn="just"/>
            <a:r>
              <a:rPr lang="pl-PL" dirty="0" smtClean="0"/>
              <a:t>Capital </a:t>
            </a:r>
            <a:r>
              <a:rPr lang="pl-PL" dirty="0" err="1" smtClean="0"/>
              <a:t>is</a:t>
            </a:r>
            <a:r>
              <a:rPr lang="pl-PL" dirty="0" smtClean="0"/>
              <a:t> Warsaw</a:t>
            </a:r>
            <a:endParaRPr lang="pl-PL" dirty="0"/>
          </a:p>
        </p:txBody>
      </p:sp>
      <p:sp>
        <p:nvSpPr>
          <p:cNvPr id="3" name="Tytuł 2"/>
          <p:cNvSpPr>
            <a:spLocks noGrp="1"/>
          </p:cNvSpPr>
          <p:nvPr>
            <p:ph type="title"/>
          </p:nvPr>
        </p:nvSpPr>
        <p:spPr/>
        <p:txBody>
          <a:bodyPr/>
          <a:lstStyle/>
          <a:p>
            <a:r>
              <a:rPr lang="pl-PL" dirty="0" smtClean="0">
                <a:latin typeface="Berlin Sans FB Demi" pitchFamily="34" charset="0"/>
              </a:rPr>
              <a:t>Poland</a:t>
            </a:r>
            <a:endParaRPr lang="pl-PL" dirty="0">
              <a:latin typeface="Berlin Sans FB Demi" pitchFamily="34" charset="0"/>
            </a:endParaRPr>
          </a:p>
        </p:txBody>
      </p:sp>
      <p:pic>
        <p:nvPicPr>
          <p:cNvPr id="4" name="Obraz 3" descr="P.jpg"/>
          <p:cNvPicPr>
            <a:picLocks noChangeAspect="1"/>
          </p:cNvPicPr>
          <p:nvPr/>
        </p:nvPicPr>
        <p:blipFill>
          <a:blip r:embed="rId2"/>
          <a:stretch>
            <a:fillRect/>
          </a:stretch>
        </p:blipFill>
        <p:spPr>
          <a:xfrm>
            <a:off x="2285984" y="0"/>
            <a:ext cx="2837340" cy="1768342"/>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par>
                          <p:cTn id="15" fill="hold">
                            <p:stCondLst>
                              <p:cond delay="20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2000"/>
                                        <p:tgtEl>
                                          <p:spTgt spid="2">
                                            <p:txEl>
                                              <p:pRg st="0" end="0"/>
                                            </p:txEl>
                                          </p:spTgt>
                                        </p:tgtEl>
                                      </p:cBhvr>
                                    </p:animEffect>
                                  </p:childTnLst>
                                </p:cTn>
                              </p:par>
                            </p:childTnLst>
                          </p:cTn>
                        </p:par>
                        <p:par>
                          <p:cTn id="19" fill="hold">
                            <p:stCondLst>
                              <p:cond delay="4000"/>
                            </p:stCondLst>
                            <p:childTnLst>
                              <p:par>
                                <p:cTn id="20" presetID="20" presetClass="entr" presetSubtype="0" fill="hold" grpId="0" nodeType="after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edge">
                                      <p:cBhvr>
                                        <p:cTn id="2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endParaRPr lang="pl-PL" dirty="0" smtClean="0"/>
          </a:p>
          <a:p>
            <a:endParaRPr lang="pl-PL" dirty="0"/>
          </a:p>
        </p:txBody>
      </p:sp>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Poland</a:t>
            </a:r>
            <a:endParaRPr lang="pl-PL" dirty="0">
              <a:latin typeface="Berlin Sans FB Demi" pitchFamily="34" charset="0"/>
            </a:endParaRPr>
          </a:p>
        </p:txBody>
      </p:sp>
      <p:sp>
        <p:nvSpPr>
          <p:cNvPr id="4" name="pole tekstowe 3"/>
          <p:cNvSpPr txBox="1"/>
          <p:nvPr/>
        </p:nvSpPr>
        <p:spPr>
          <a:xfrm rot="480434">
            <a:off x="5526" y="4358726"/>
            <a:ext cx="4143404" cy="369332"/>
          </a:xfrm>
          <a:prstGeom prst="rect">
            <a:avLst/>
          </a:prstGeom>
          <a:noFill/>
        </p:spPr>
        <p:txBody>
          <a:bodyPr wrap="square" rtlCol="0">
            <a:spAutoFit/>
          </a:bodyPr>
          <a:lstStyle/>
          <a:p>
            <a:r>
              <a:rPr lang="pl-PL" dirty="0" err="1" smtClean="0"/>
              <a:t>Presidential</a:t>
            </a:r>
            <a:r>
              <a:rPr lang="pl-PL" dirty="0" smtClean="0"/>
              <a:t> </a:t>
            </a:r>
            <a:r>
              <a:rPr lang="pl-PL" dirty="0" err="1" smtClean="0"/>
              <a:t>Palace</a:t>
            </a:r>
            <a:r>
              <a:rPr lang="pl-PL" dirty="0" smtClean="0"/>
              <a:t> </a:t>
            </a:r>
            <a:r>
              <a:rPr lang="pl-PL" dirty="0" err="1" smtClean="0"/>
              <a:t>in</a:t>
            </a:r>
            <a:r>
              <a:rPr lang="pl-PL" dirty="0" smtClean="0"/>
              <a:t> Warsaw</a:t>
            </a:r>
            <a:endParaRPr lang="pl-PL" dirty="0"/>
          </a:p>
        </p:txBody>
      </p:sp>
      <p:pic>
        <p:nvPicPr>
          <p:cNvPr id="3074" name="Picture 2"/>
          <p:cNvPicPr>
            <a:picLocks noChangeAspect="1" noChangeArrowheads="1"/>
          </p:cNvPicPr>
          <p:nvPr/>
        </p:nvPicPr>
        <p:blipFill>
          <a:blip r:embed="rId2"/>
          <a:srcRect/>
          <a:stretch>
            <a:fillRect/>
          </a:stretch>
        </p:blipFill>
        <p:spPr bwMode="auto">
          <a:xfrm rot="480434">
            <a:off x="360118" y="1750974"/>
            <a:ext cx="3765901" cy="2357454"/>
          </a:xfrm>
          <a:prstGeom prst="rect">
            <a:avLst/>
          </a:prstGeom>
          <a:noFill/>
          <a:ln w="9525">
            <a:noFill/>
            <a:miter lim="800000"/>
            <a:headEnd/>
            <a:tailEnd/>
          </a:ln>
          <a:effectLst/>
        </p:spPr>
      </p:pic>
      <p:sp>
        <p:nvSpPr>
          <p:cNvPr id="6" name="pole tekstowe 5"/>
          <p:cNvSpPr txBox="1"/>
          <p:nvPr/>
        </p:nvSpPr>
        <p:spPr>
          <a:xfrm rot="20960799">
            <a:off x="5505896" y="3950484"/>
            <a:ext cx="3357586" cy="369332"/>
          </a:xfrm>
          <a:prstGeom prst="rect">
            <a:avLst/>
          </a:prstGeom>
          <a:noFill/>
        </p:spPr>
        <p:txBody>
          <a:bodyPr wrap="square" rtlCol="0">
            <a:spAutoFit/>
          </a:bodyPr>
          <a:lstStyle/>
          <a:p>
            <a:r>
              <a:rPr lang="pl-PL" dirty="0" err="1" smtClean="0"/>
              <a:t>Prime</a:t>
            </a:r>
            <a:r>
              <a:rPr lang="pl-PL" dirty="0" smtClean="0"/>
              <a:t> </a:t>
            </a:r>
            <a:r>
              <a:rPr lang="pl-PL" dirty="0" err="1" smtClean="0"/>
              <a:t>Minister's</a:t>
            </a:r>
            <a:r>
              <a:rPr lang="pl-PL" dirty="0" smtClean="0"/>
              <a:t> Office</a:t>
            </a:r>
            <a:endParaRPr lang="pl-PL" dirty="0"/>
          </a:p>
        </p:txBody>
      </p:sp>
      <p:pic>
        <p:nvPicPr>
          <p:cNvPr id="3075" name="Picture 3"/>
          <p:cNvPicPr>
            <a:picLocks noChangeAspect="1" noChangeArrowheads="1"/>
          </p:cNvPicPr>
          <p:nvPr/>
        </p:nvPicPr>
        <p:blipFill>
          <a:blip r:embed="rId3"/>
          <a:srcRect/>
          <a:stretch>
            <a:fillRect/>
          </a:stretch>
        </p:blipFill>
        <p:spPr bwMode="auto">
          <a:xfrm rot="20960799">
            <a:off x="5497325" y="2083497"/>
            <a:ext cx="2609850" cy="1752600"/>
          </a:xfrm>
          <a:prstGeom prst="rect">
            <a:avLst/>
          </a:prstGeom>
          <a:noFill/>
          <a:ln w="9525">
            <a:noFill/>
            <a:miter lim="800000"/>
            <a:headEnd/>
            <a:tailEnd/>
          </a:ln>
          <a:effectLst/>
        </p:spPr>
      </p:pic>
      <p:sp>
        <p:nvSpPr>
          <p:cNvPr id="8" name="pole tekstowe 7"/>
          <p:cNvSpPr txBox="1"/>
          <p:nvPr/>
        </p:nvSpPr>
        <p:spPr>
          <a:xfrm rot="21195249">
            <a:off x="3671870" y="6054467"/>
            <a:ext cx="2714644" cy="646331"/>
          </a:xfrm>
          <a:prstGeom prst="rect">
            <a:avLst/>
          </a:prstGeom>
          <a:noFill/>
        </p:spPr>
        <p:txBody>
          <a:bodyPr wrap="square" rtlCol="0">
            <a:spAutoFit/>
          </a:bodyPr>
          <a:lstStyle/>
          <a:p>
            <a:r>
              <a:rPr lang="en-US" dirty="0" smtClean="0"/>
              <a:t>Supreme Court Building in Warsaw</a:t>
            </a:r>
            <a:endParaRPr lang="pl-PL" dirty="0"/>
          </a:p>
        </p:txBody>
      </p:sp>
      <p:pic>
        <p:nvPicPr>
          <p:cNvPr id="3076" name="Picture 4"/>
          <p:cNvPicPr>
            <a:picLocks noChangeAspect="1" noChangeArrowheads="1"/>
          </p:cNvPicPr>
          <p:nvPr/>
        </p:nvPicPr>
        <p:blipFill>
          <a:blip r:embed="rId4"/>
          <a:srcRect/>
          <a:stretch>
            <a:fillRect/>
          </a:stretch>
        </p:blipFill>
        <p:spPr bwMode="auto">
          <a:xfrm rot="21195249">
            <a:off x="3719789" y="4554270"/>
            <a:ext cx="2147044" cy="1428760"/>
          </a:xfrm>
          <a:prstGeom prst="rect">
            <a:avLst/>
          </a:prstGeom>
          <a:noFill/>
          <a:ln w="9525">
            <a:noFill/>
            <a:miter lim="800000"/>
            <a:headEnd/>
            <a:tailEnd/>
          </a:ln>
          <a:effectLst/>
        </p:spPr>
      </p:pic>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800"/>
                            </p:stCondLst>
                            <p:childTnLst>
                              <p:par>
                                <p:cTn id="11" presetID="8"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amond(in)">
                                      <p:cBhvr>
                                        <p:cTn id="13" dur="1000"/>
                                        <p:tgtEl>
                                          <p:spTgt spid="8"/>
                                        </p:tgtEl>
                                      </p:cBhvr>
                                    </p:animEffect>
                                  </p:childTnLst>
                                </p:cTn>
                              </p:par>
                              <p:par>
                                <p:cTn id="14" presetID="8" presetClass="entr" presetSubtype="16" fill="hold" nodeType="withEffect">
                                  <p:stCondLst>
                                    <p:cond delay="0"/>
                                  </p:stCondLst>
                                  <p:childTnLst>
                                    <p:set>
                                      <p:cBhvr>
                                        <p:cTn id="15" dur="1" fill="hold">
                                          <p:stCondLst>
                                            <p:cond delay="0"/>
                                          </p:stCondLst>
                                        </p:cTn>
                                        <p:tgtEl>
                                          <p:spTgt spid="3076"/>
                                        </p:tgtEl>
                                        <p:attrNameLst>
                                          <p:attrName>style.visibility</p:attrName>
                                        </p:attrNameLst>
                                      </p:cBhvr>
                                      <p:to>
                                        <p:strVal val="visible"/>
                                      </p:to>
                                    </p:set>
                                    <p:animEffect transition="in" filter="diamond(in)">
                                      <p:cBhvr>
                                        <p:cTn id="16" dur="1000"/>
                                        <p:tgtEl>
                                          <p:spTgt spid="3076"/>
                                        </p:tgtEl>
                                      </p:cBhvr>
                                    </p:animEffect>
                                  </p:childTnLst>
                                </p:cTn>
                              </p:par>
                              <p:par>
                                <p:cTn id="17" presetID="8" presetClass="entr" presetSubtype="16" fill="hold" nodeType="withEffect">
                                  <p:stCondLst>
                                    <p:cond delay="0"/>
                                  </p:stCondLst>
                                  <p:childTnLst>
                                    <p:set>
                                      <p:cBhvr>
                                        <p:cTn id="18" dur="1" fill="hold">
                                          <p:stCondLst>
                                            <p:cond delay="0"/>
                                          </p:stCondLst>
                                        </p:cTn>
                                        <p:tgtEl>
                                          <p:spTgt spid="3075"/>
                                        </p:tgtEl>
                                        <p:attrNameLst>
                                          <p:attrName>style.visibility</p:attrName>
                                        </p:attrNameLst>
                                      </p:cBhvr>
                                      <p:to>
                                        <p:strVal val="visible"/>
                                      </p:to>
                                    </p:set>
                                    <p:animEffect transition="in" filter="diamond(in)">
                                      <p:cBhvr>
                                        <p:cTn id="19" dur="1000"/>
                                        <p:tgtEl>
                                          <p:spTgt spid="3075"/>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amond(in)">
                                      <p:cBhvr>
                                        <p:cTn id="22" dur="1000"/>
                                        <p:tgtEl>
                                          <p:spTgt spid="6"/>
                                        </p:tgtEl>
                                      </p:cBhvr>
                                    </p:animEffect>
                                  </p:childTnLst>
                                </p:cTn>
                              </p:par>
                              <p:par>
                                <p:cTn id="23" presetID="8" presetClass="entr" presetSubtype="16" fill="hold" nodeType="withEffect">
                                  <p:stCondLst>
                                    <p:cond delay="0"/>
                                  </p:stCondLst>
                                  <p:childTnLst>
                                    <p:set>
                                      <p:cBhvr>
                                        <p:cTn id="24" dur="1" fill="hold">
                                          <p:stCondLst>
                                            <p:cond delay="0"/>
                                          </p:stCondLst>
                                        </p:cTn>
                                        <p:tgtEl>
                                          <p:spTgt spid="3074"/>
                                        </p:tgtEl>
                                        <p:attrNameLst>
                                          <p:attrName>style.visibility</p:attrName>
                                        </p:attrNameLst>
                                      </p:cBhvr>
                                      <p:to>
                                        <p:strVal val="visible"/>
                                      </p:to>
                                    </p:set>
                                    <p:animEffect transition="in" filter="diamond(in)">
                                      <p:cBhvr>
                                        <p:cTn id="25" dur="1000"/>
                                        <p:tgtEl>
                                          <p:spTgt spid="3074"/>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diamond(in)">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500034" y="1785926"/>
            <a:ext cx="8229600" cy="4525963"/>
          </a:xfrm>
        </p:spPr>
        <p:txBody>
          <a:bodyPr>
            <a:normAutofit fontScale="85000" lnSpcReduction="20000"/>
          </a:bodyPr>
          <a:lstStyle/>
          <a:p>
            <a:pPr algn="just"/>
            <a:r>
              <a:rPr lang="pl-PL" dirty="0" smtClean="0"/>
              <a:t>O</a:t>
            </a:r>
            <a:r>
              <a:rPr lang="en-US" dirty="0" err="1" smtClean="0"/>
              <a:t>fficially</a:t>
            </a:r>
            <a:r>
              <a:rPr lang="en-US" dirty="0" smtClean="0"/>
              <a:t> the Kingdom of Norway is a constitutional monarchy whose territory comprises the western portion of the Scandinavian </a:t>
            </a:r>
            <a:r>
              <a:rPr lang="en-US" dirty="0" err="1" smtClean="0"/>
              <a:t>Peni</a:t>
            </a:r>
            <a:r>
              <a:rPr lang="pl-PL" dirty="0" smtClean="0"/>
              <a:t>n</a:t>
            </a:r>
            <a:r>
              <a:rPr lang="en-US" dirty="0" err="1" smtClean="0"/>
              <a:t>sula</a:t>
            </a:r>
            <a:r>
              <a:rPr lang="en-US" dirty="0" smtClean="0"/>
              <a:t>, Jan </a:t>
            </a:r>
            <a:r>
              <a:rPr lang="en-US" dirty="0" err="1" smtClean="0"/>
              <a:t>Mayen</a:t>
            </a:r>
            <a:r>
              <a:rPr lang="en-US" dirty="0" smtClean="0"/>
              <a:t>, Svalbard and Bouvet Island. It has a total area of ​​385 252 km ² and has a population of about five million people. It is the second least densely populated country in Europe. It borders with Sweden almost the entire length of the border, much shorter lengths separated from Finland, Norway and Russia. The country has also the maritime </a:t>
            </a:r>
            <a:r>
              <a:rPr lang="en-US" dirty="0" err="1" smtClean="0"/>
              <a:t>borderwith</a:t>
            </a:r>
            <a:r>
              <a:rPr lang="en-US" dirty="0" smtClean="0"/>
              <a:t> Denmark. Long, with more than 20 thousand. kilometers of coastline is known for its distinctive bays, so. fjords. Country name comes from the Old Norse </a:t>
            </a:r>
            <a:r>
              <a:rPr lang="en-US" dirty="0" err="1" smtClean="0"/>
              <a:t>nord</a:t>
            </a:r>
            <a:r>
              <a:rPr lang="en-US" dirty="0" smtClean="0"/>
              <a:t> </a:t>
            </a:r>
            <a:r>
              <a:rPr lang="en-US" dirty="0" err="1" smtClean="0"/>
              <a:t>Vegen</a:t>
            </a:r>
            <a:endParaRPr lang="pl-PL" dirty="0" smtClean="0"/>
          </a:p>
          <a:p>
            <a:pPr algn="just"/>
            <a:r>
              <a:rPr lang="pl-PL" dirty="0" smtClean="0"/>
              <a:t>Capital </a:t>
            </a:r>
            <a:r>
              <a:rPr lang="pl-PL" dirty="0" err="1" smtClean="0"/>
              <a:t>is</a:t>
            </a:r>
            <a:r>
              <a:rPr lang="pl-PL" dirty="0" smtClean="0"/>
              <a:t> Oslo</a:t>
            </a:r>
            <a:endParaRPr lang="pl-PL" dirty="0"/>
          </a:p>
        </p:txBody>
      </p:sp>
      <p:sp>
        <p:nvSpPr>
          <p:cNvPr id="3" name="Tytuł 2"/>
          <p:cNvSpPr>
            <a:spLocks noGrp="1"/>
          </p:cNvSpPr>
          <p:nvPr>
            <p:ph type="title"/>
          </p:nvPr>
        </p:nvSpPr>
        <p:spPr/>
        <p:txBody>
          <a:bodyPr/>
          <a:lstStyle/>
          <a:p>
            <a:r>
              <a:rPr lang="pl-PL" dirty="0" err="1" smtClean="0">
                <a:latin typeface="Berlin Sans FB Demi" pitchFamily="34" charset="0"/>
              </a:rPr>
              <a:t>Norway</a:t>
            </a:r>
            <a:endParaRPr lang="pl-PL" dirty="0">
              <a:latin typeface="Berlin Sans FB Demi" pitchFamily="34" charset="0"/>
            </a:endParaRPr>
          </a:p>
        </p:txBody>
      </p:sp>
      <p:pic>
        <p:nvPicPr>
          <p:cNvPr id="4" name="Obraz 3" descr="Norwegia.jpg"/>
          <p:cNvPicPr>
            <a:picLocks noChangeAspect="1"/>
          </p:cNvPicPr>
          <p:nvPr/>
        </p:nvPicPr>
        <p:blipFill>
          <a:blip r:embed="rId2" cstate="print"/>
          <a:stretch>
            <a:fillRect/>
          </a:stretch>
        </p:blipFill>
        <p:spPr>
          <a:xfrm>
            <a:off x="2643173" y="0"/>
            <a:ext cx="2628881" cy="1643050"/>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par>
                          <p:cTn id="15" fill="hold">
                            <p:stCondLst>
                              <p:cond delay="20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2000"/>
                                        <p:tgtEl>
                                          <p:spTgt spid="2">
                                            <p:txEl>
                                              <p:pRg st="0" end="0"/>
                                            </p:txEl>
                                          </p:spTgt>
                                        </p:tgtEl>
                                      </p:cBhvr>
                                    </p:animEffect>
                                  </p:childTnLst>
                                </p:cTn>
                              </p:par>
                            </p:childTnLst>
                          </p:cTn>
                        </p:par>
                        <p:par>
                          <p:cTn id="19" fill="hold">
                            <p:stCondLst>
                              <p:cond delay="4000"/>
                            </p:stCondLst>
                            <p:childTnLst>
                              <p:par>
                                <p:cTn id="20" presetID="20" presetClass="entr" presetSubtype="0" fill="hold" grpId="0" nodeType="after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wedge">
                                      <p:cBhvr>
                                        <p:cTn id="2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a:t>
            </a:r>
            <a:r>
              <a:rPr lang="pl-PL" dirty="0" err="1" smtClean="0">
                <a:latin typeface="Berlin Sans FB Demi" pitchFamily="34" charset="0"/>
              </a:rPr>
              <a:t>Norway</a:t>
            </a:r>
            <a:endParaRPr lang="pl-PL" dirty="0">
              <a:latin typeface="Berlin Sans FB Demi" pitchFamily="34" charset="0"/>
            </a:endParaRPr>
          </a:p>
        </p:txBody>
      </p:sp>
      <p:sp>
        <p:nvSpPr>
          <p:cNvPr id="4" name="pole tekstowe 3"/>
          <p:cNvSpPr txBox="1"/>
          <p:nvPr/>
        </p:nvSpPr>
        <p:spPr>
          <a:xfrm>
            <a:off x="571472" y="4572008"/>
            <a:ext cx="7715304" cy="830997"/>
          </a:xfrm>
          <a:prstGeom prst="rect">
            <a:avLst/>
          </a:prstGeom>
          <a:noFill/>
        </p:spPr>
        <p:txBody>
          <a:bodyPr wrap="square" rtlCol="0">
            <a:spAutoFit/>
          </a:bodyPr>
          <a:lstStyle/>
          <a:p>
            <a:r>
              <a:rPr lang="pl-PL" sz="4800" dirty="0" err="1" smtClean="0"/>
              <a:t>Baptist</a:t>
            </a:r>
            <a:r>
              <a:rPr lang="pl-PL" sz="4800" dirty="0" smtClean="0"/>
              <a:t> </a:t>
            </a:r>
            <a:r>
              <a:rPr lang="pl-PL" sz="4800" dirty="0" err="1" smtClean="0"/>
              <a:t>Church</a:t>
            </a:r>
            <a:r>
              <a:rPr lang="pl-PL" sz="4800" dirty="0" smtClean="0"/>
              <a:t> </a:t>
            </a:r>
            <a:r>
              <a:rPr lang="pl-PL" sz="4800" dirty="0" err="1" smtClean="0"/>
              <a:t>in</a:t>
            </a:r>
            <a:r>
              <a:rPr lang="pl-PL" sz="4800" dirty="0" smtClean="0"/>
              <a:t> Bergen</a:t>
            </a:r>
            <a:endParaRPr lang="pl-PL" sz="4800" dirty="0"/>
          </a:p>
        </p:txBody>
      </p:sp>
      <p:pic>
        <p:nvPicPr>
          <p:cNvPr id="4098" name="Picture 2"/>
          <p:cNvPicPr>
            <a:picLocks noChangeAspect="1" noChangeArrowheads="1"/>
          </p:cNvPicPr>
          <p:nvPr/>
        </p:nvPicPr>
        <p:blipFill>
          <a:blip r:embed="rId2"/>
          <a:srcRect/>
          <a:stretch>
            <a:fillRect/>
          </a:stretch>
        </p:blipFill>
        <p:spPr bwMode="auto">
          <a:xfrm>
            <a:off x="1857356" y="1214422"/>
            <a:ext cx="5000660" cy="3327712"/>
          </a:xfrm>
          <a:prstGeom prst="rect">
            <a:avLst/>
          </a:prstGeom>
          <a:noFill/>
          <a:ln w="9525">
            <a:noFill/>
            <a:miter lim="800000"/>
            <a:headEnd/>
            <a:tailEnd/>
          </a:ln>
          <a:effectLst/>
        </p:spPr>
      </p:pic>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800"/>
                            </p:stCondLst>
                            <p:childTnLst>
                              <p:par>
                                <p:cTn id="11" presetID="8" presetClass="entr" presetSubtype="16" fill="hold" nodeType="after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diamond(in)">
                                      <p:cBhvr>
                                        <p:cTn id="13" dur="1000"/>
                                        <p:tgtEl>
                                          <p:spTgt spid="4098"/>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amond(in)">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Hungary</a:t>
            </a:r>
            <a:endParaRPr lang="pl-PL" dirty="0">
              <a:latin typeface="Berlin Sans FB Demi" pitchFamily="34" charset="0"/>
            </a:endParaRPr>
          </a:p>
        </p:txBody>
      </p:sp>
      <p:sp>
        <p:nvSpPr>
          <p:cNvPr id="6" name="pole tekstowe 5"/>
          <p:cNvSpPr txBox="1"/>
          <p:nvPr/>
        </p:nvSpPr>
        <p:spPr>
          <a:xfrm>
            <a:off x="3357554" y="642918"/>
            <a:ext cx="2500330" cy="369332"/>
          </a:xfrm>
          <a:prstGeom prst="rect">
            <a:avLst/>
          </a:prstGeom>
          <a:noFill/>
        </p:spPr>
        <p:txBody>
          <a:bodyPr wrap="square" rtlCol="0">
            <a:spAutoFit/>
          </a:bodyPr>
          <a:lstStyle/>
          <a:p>
            <a:endParaRPr lang="pl-PL" dirty="0"/>
          </a:p>
        </p:txBody>
      </p:sp>
      <p:sp>
        <p:nvSpPr>
          <p:cNvPr id="8" name="Symbol zastępczy zawartości 7"/>
          <p:cNvSpPr>
            <a:spLocks noGrp="1"/>
          </p:cNvSpPr>
          <p:nvPr>
            <p:ph idx="1"/>
          </p:nvPr>
        </p:nvSpPr>
        <p:spPr>
          <a:xfrm>
            <a:off x="428596" y="2071679"/>
            <a:ext cx="7858180" cy="4071965"/>
          </a:xfrm>
        </p:spPr>
        <p:txBody>
          <a:bodyPr>
            <a:normAutofit lnSpcReduction="10000"/>
          </a:bodyPr>
          <a:lstStyle/>
          <a:p>
            <a:r>
              <a:rPr lang="en-US" dirty="0" smtClean="0"/>
              <a:t>The Kingdom of Hungary in 1946, with an episode of the Hungarian People's Republic and the Hungarian Soviet Republic the Republic of Hungary from 1946 to 1949. Following the acquisition of full power by the Communist Party and the creation of one party state dictatorship of the Communist Party, People's Republic of Hungary 1949-1989.</a:t>
            </a:r>
            <a:endParaRPr lang="pl-PL" dirty="0" smtClean="0"/>
          </a:p>
          <a:p>
            <a:r>
              <a:rPr lang="pl-PL" dirty="0" smtClean="0"/>
              <a:t>Capital </a:t>
            </a:r>
            <a:r>
              <a:rPr lang="pl-PL" dirty="0" err="1" smtClean="0"/>
              <a:t>is</a:t>
            </a:r>
            <a:r>
              <a:rPr lang="pl-PL" dirty="0" smtClean="0"/>
              <a:t> </a:t>
            </a:r>
            <a:r>
              <a:rPr lang="pl-PL" dirty="0" err="1" smtClean="0"/>
              <a:t>Budapest</a:t>
            </a:r>
            <a:endParaRPr lang="pl-PL" dirty="0"/>
          </a:p>
        </p:txBody>
      </p:sp>
      <p:pic>
        <p:nvPicPr>
          <p:cNvPr id="1026" name="Picture 2" descr="C:\Documents and Settings\User\Pulpit\Prezentacja\W.jpeg"/>
          <p:cNvPicPr>
            <a:picLocks noChangeAspect="1" noChangeArrowheads="1"/>
          </p:cNvPicPr>
          <p:nvPr/>
        </p:nvPicPr>
        <p:blipFill>
          <a:blip r:embed="rId2" cstate="print"/>
          <a:srcRect/>
          <a:stretch>
            <a:fillRect/>
          </a:stretch>
        </p:blipFill>
        <p:spPr bwMode="auto">
          <a:xfrm>
            <a:off x="2714612" y="214290"/>
            <a:ext cx="2714644" cy="1698067"/>
          </a:xfrm>
          <a:prstGeom prst="rect">
            <a:avLst/>
          </a:prstGeom>
          <a:noFill/>
        </p:spPr>
      </p:pic>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ppt_x</p:attrName>
                                        </p:attrNameLst>
                                      </p:cBhvr>
                                      <p:tavLst>
                                        <p:tav tm="0">
                                          <p:val>
                                            <p:strVal val="#ppt_x-.2"/>
                                          </p:val>
                                        </p:tav>
                                        <p:tav tm="100000">
                                          <p:val>
                                            <p:strVal val="#ppt_x"/>
                                          </p:val>
                                        </p:tav>
                                      </p:tavLst>
                                    </p:anim>
                                    <p:anim calcmode="lin" valueType="num">
                                      <p:cBhvr>
                                        <p:cTn id="13"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6"/>
                                        </p:tgtEl>
                                      </p:cBhvr>
                                    </p:animEffect>
                                  </p:childTnLst>
                                </p:cTn>
                              </p:par>
                            </p:childTnLst>
                          </p:cTn>
                        </p:par>
                        <p:par>
                          <p:cTn id="15" fill="hold">
                            <p:stCondLst>
                              <p:cond delay="2100"/>
                            </p:stCondLst>
                            <p:childTnLst>
                              <p:par>
                                <p:cTn id="16" presetID="20" presetClass="entr" presetSubtype="0" fill="hold" grpId="0"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edge">
                                      <p:cBhvr>
                                        <p:cTn id="18" dur="1000"/>
                                        <p:tgtEl>
                                          <p:spTgt spid="8">
                                            <p:txEl>
                                              <p:pRg st="0" end="0"/>
                                            </p:txEl>
                                          </p:spTgt>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wedge">
                                      <p:cBhvr>
                                        <p:cTn id="21"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a:t>
            </a:r>
            <a:r>
              <a:rPr lang="pl-PL" dirty="0" err="1" smtClean="0">
                <a:latin typeface="Berlin Sans FB Demi" pitchFamily="34" charset="0"/>
              </a:rPr>
              <a:t>Hungary</a:t>
            </a:r>
            <a:endParaRPr lang="pl-PL" dirty="0">
              <a:latin typeface="Berlin Sans FB Demi" pitchFamily="34" charset="0"/>
            </a:endParaRPr>
          </a:p>
        </p:txBody>
      </p:sp>
      <p:sp>
        <p:nvSpPr>
          <p:cNvPr id="5" name="pole tekstowe 4"/>
          <p:cNvSpPr txBox="1"/>
          <p:nvPr/>
        </p:nvSpPr>
        <p:spPr>
          <a:xfrm rot="646240">
            <a:off x="252650" y="4228439"/>
            <a:ext cx="2500330" cy="646331"/>
          </a:xfrm>
          <a:prstGeom prst="rect">
            <a:avLst/>
          </a:prstGeom>
          <a:noFill/>
        </p:spPr>
        <p:txBody>
          <a:bodyPr wrap="square" rtlCol="0">
            <a:spAutoFit/>
          </a:bodyPr>
          <a:lstStyle/>
          <a:p>
            <a:r>
              <a:rPr lang="en-US" dirty="0" smtClean="0"/>
              <a:t>The highest peak of Hungary - </a:t>
            </a:r>
            <a:r>
              <a:rPr lang="en-US" dirty="0" err="1" smtClean="0"/>
              <a:t>Kékes</a:t>
            </a:r>
            <a:endParaRPr lang="pl-PL" dirty="0"/>
          </a:p>
        </p:txBody>
      </p:sp>
      <p:pic>
        <p:nvPicPr>
          <p:cNvPr id="1026" name="Picture 2"/>
          <p:cNvPicPr>
            <a:picLocks noChangeAspect="1" noChangeArrowheads="1"/>
          </p:cNvPicPr>
          <p:nvPr/>
        </p:nvPicPr>
        <p:blipFill>
          <a:blip r:embed="rId2"/>
          <a:srcRect/>
          <a:stretch>
            <a:fillRect/>
          </a:stretch>
        </p:blipFill>
        <p:spPr bwMode="auto">
          <a:xfrm rot="646240">
            <a:off x="466965" y="1799548"/>
            <a:ext cx="2857520" cy="2143140"/>
          </a:xfrm>
          <a:prstGeom prst="rect">
            <a:avLst/>
          </a:prstGeom>
          <a:noFill/>
          <a:ln w="9525">
            <a:noFill/>
            <a:miter lim="800000"/>
            <a:headEnd/>
            <a:tailEnd/>
          </a:ln>
          <a:effectLst/>
        </p:spPr>
      </p:pic>
      <p:sp>
        <p:nvSpPr>
          <p:cNvPr id="7" name="pole tekstowe 6"/>
          <p:cNvSpPr txBox="1"/>
          <p:nvPr/>
        </p:nvSpPr>
        <p:spPr>
          <a:xfrm rot="21214273">
            <a:off x="7105746" y="4903041"/>
            <a:ext cx="900749" cy="369332"/>
          </a:xfrm>
          <a:prstGeom prst="rect">
            <a:avLst/>
          </a:prstGeom>
          <a:noFill/>
        </p:spPr>
        <p:txBody>
          <a:bodyPr wrap="square" rtlCol="0">
            <a:spAutoFit/>
          </a:bodyPr>
          <a:lstStyle/>
          <a:p>
            <a:r>
              <a:rPr lang="pl-PL" dirty="0" smtClean="0"/>
              <a:t>Dunaj</a:t>
            </a:r>
            <a:endParaRPr lang="pl-PL" dirty="0"/>
          </a:p>
        </p:txBody>
      </p:sp>
      <p:pic>
        <p:nvPicPr>
          <p:cNvPr id="1027" name="Picture 3"/>
          <p:cNvPicPr>
            <a:picLocks noChangeAspect="1" noChangeArrowheads="1"/>
          </p:cNvPicPr>
          <p:nvPr/>
        </p:nvPicPr>
        <p:blipFill>
          <a:blip r:embed="rId3"/>
          <a:srcRect/>
          <a:stretch>
            <a:fillRect/>
          </a:stretch>
        </p:blipFill>
        <p:spPr bwMode="auto">
          <a:xfrm rot="21214273">
            <a:off x="6271840" y="2721829"/>
            <a:ext cx="2381267" cy="1785950"/>
          </a:xfrm>
          <a:prstGeom prst="rect">
            <a:avLst/>
          </a:prstGeom>
          <a:noFill/>
          <a:ln w="9525">
            <a:noFill/>
            <a:miter lim="800000"/>
            <a:headEnd/>
            <a:tailEnd/>
          </a:ln>
          <a:effectLst/>
        </p:spPr>
      </p:pic>
      <p:sp>
        <p:nvSpPr>
          <p:cNvPr id="11" name="pole tekstowe 10"/>
          <p:cNvSpPr txBox="1"/>
          <p:nvPr/>
        </p:nvSpPr>
        <p:spPr>
          <a:xfrm rot="20648063">
            <a:off x="4376875" y="6004012"/>
            <a:ext cx="1643074" cy="369332"/>
          </a:xfrm>
          <a:prstGeom prst="rect">
            <a:avLst/>
          </a:prstGeom>
          <a:noFill/>
        </p:spPr>
        <p:txBody>
          <a:bodyPr wrap="square" rtlCol="0">
            <a:spAutoFit/>
          </a:bodyPr>
          <a:lstStyle/>
          <a:p>
            <a:r>
              <a:rPr lang="pl-PL" dirty="0" smtClean="0"/>
              <a:t>Balaton</a:t>
            </a:r>
            <a:endParaRPr lang="pl-PL" dirty="0"/>
          </a:p>
        </p:txBody>
      </p:sp>
      <p:pic>
        <p:nvPicPr>
          <p:cNvPr id="1028" name="Picture 4"/>
          <p:cNvPicPr>
            <a:picLocks noChangeAspect="1" noChangeArrowheads="1"/>
          </p:cNvPicPr>
          <p:nvPr/>
        </p:nvPicPr>
        <p:blipFill>
          <a:blip r:embed="rId4"/>
          <a:srcRect/>
          <a:stretch>
            <a:fillRect/>
          </a:stretch>
        </p:blipFill>
        <p:spPr bwMode="auto">
          <a:xfrm rot="20648063">
            <a:off x="3709414" y="4221023"/>
            <a:ext cx="2194585" cy="1645939"/>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rot="497237">
            <a:off x="3786182" y="1500174"/>
            <a:ext cx="2286000" cy="1428750"/>
          </a:xfrm>
          <a:prstGeom prst="rect">
            <a:avLst/>
          </a:prstGeom>
          <a:noFill/>
          <a:ln w="9525">
            <a:noFill/>
            <a:miter lim="800000"/>
            <a:headEnd/>
            <a:tailEnd/>
          </a:ln>
          <a:effectLst/>
        </p:spPr>
      </p:pic>
      <p:sp>
        <p:nvSpPr>
          <p:cNvPr id="14" name="pole tekstowe 13"/>
          <p:cNvSpPr txBox="1"/>
          <p:nvPr/>
        </p:nvSpPr>
        <p:spPr>
          <a:xfrm rot="497237">
            <a:off x="3500430" y="3143248"/>
            <a:ext cx="3071834" cy="646331"/>
          </a:xfrm>
          <a:prstGeom prst="rect">
            <a:avLst/>
          </a:prstGeom>
          <a:noFill/>
        </p:spPr>
        <p:txBody>
          <a:bodyPr wrap="square" rtlCol="0">
            <a:spAutoFit/>
          </a:bodyPr>
          <a:lstStyle/>
          <a:p>
            <a:r>
              <a:rPr lang="en-US" dirty="0" smtClean="0"/>
              <a:t>The parliament building in Budapest</a:t>
            </a:r>
            <a:endParaRPr lang="pl-PL"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900"/>
                            </p:stCondLst>
                            <p:childTnLst>
                              <p:par>
                                <p:cTn id="11" presetID="8"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1000"/>
                                        <p:tgtEl>
                                          <p:spTgt spid="5"/>
                                        </p:tgtEl>
                                      </p:cBhvr>
                                    </p:animEffect>
                                  </p:childTnLst>
                                </p:cTn>
                              </p:par>
                              <p:par>
                                <p:cTn id="14" presetID="8" presetClass="entr" presetSubtype="16"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diamond(in)">
                                      <p:cBhvr>
                                        <p:cTn id="16" dur="1000"/>
                                        <p:tgtEl>
                                          <p:spTgt spid="1026"/>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amond(in)">
                                      <p:cBhvr>
                                        <p:cTn id="19" dur="1000"/>
                                        <p:tgtEl>
                                          <p:spTgt spid="7"/>
                                        </p:tgtEl>
                                      </p:cBhvr>
                                    </p:animEffect>
                                  </p:childTnLst>
                                </p:cTn>
                              </p:par>
                              <p:par>
                                <p:cTn id="20" presetID="8" presetClass="entr" presetSubtype="16" fill="hold" nodeType="withEffect">
                                  <p:stCondLst>
                                    <p:cond delay="0"/>
                                  </p:stCondLst>
                                  <p:childTnLst>
                                    <p:set>
                                      <p:cBhvr>
                                        <p:cTn id="21" dur="1" fill="hold">
                                          <p:stCondLst>
                                            <p:cond delay="0"/>
                                          </p:stCondLst>
                                        </p:cTn>
                                        <p:tgtEl>
                                          <p:spTgt spid="1027"/>
                                        </p:tgtEl>
                                        <p:attrNameLst>
                                          <p:attrName>style.visibility</p:attrName>
                                        </p:attrNameLst>
                                      </p:cBhvr>
                                      <p:to>
                                        <p:strVal val="visible"/>
                                      </p:to>
                                    </p:set>
                                    <p:animEffect transition="in" filter="diamond(in)">
                                      <p:cBhvr>
                                        <p:cTn id="22" dur="1000"/>
                                        <p:tgtEl>
                                          <p:spTgt spid="1027"/>
                                        </p:tgtEl>
                                      </p:cBhvr>
                                    </p:animEffect>
                                  </p:childTnLst>
                                </p:cTn>
                              </p:par>
                              <p:par>
                                <p:cTn id="23" presetID="8" presetClass="entr" presetSubtype="16"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diamond(in)">
                                      <p:cBhvr>
                                        <p:cTn id="25" dur="1000"/>
                                        <p:tgtEl>
                                          <p:spTgt spid="1028"/>
                                        </p:tgtEl>
                                      </p:cBhvr>
                                    </p:animEffect>
                                  </p:childTnLst>
                                </p:cTn>
                              </p:par>
                              <p:par>
                                <p:cTn id="26" presetID="8" presetClass="entr" presetSubtype="16" fill="hold" nodeType="withEffect">
                                  <p:stCondLst>
                                    <p:cond delay="0"/>
                                  </p:stCondLst>
                                  <p:childTnLst>
                                    <p:set>
                                      <p:cBhvr>
                                        <p:cTn id="27" dur="1" fill="hold">
                                          <p:stCondLst>
                                            <p:cond delay="0"/>
                                          </p:stCondLst>
                                        </p:cTn>
                                        <p:tgtEl>
                                          <p:spTgt spid="1029"/>
                                        </p:tgtEl>
                                        <p:attrNameLst>
                                          <p:attrName>style.visibility</p:attrName>
                                        </p:attrNameLst>
                                      </p:cBhvr>
                                      <p:to>
                                        <p:strVal val="visible"/>
                                      </p:to>
                                    </p:set>
                                    <p:animEffect transition="in" filter="diamond(in)">
                                      <p:cBhvr>
                                        <p:cTn id="28" dur="1000"/>
                                        <p:tgtEl>
                                          <p:spTgt spid="1029"/>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amond(in)">
                                      <p:cBhvr>
                                        <p:cTn id="31" dur="1000"/>
                                        <p:tgtEl>
                                          <p:spTgt spid="14"/>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diamond(in)">
                                      <p:cBhvr>
                                        <p:cTn id="3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1"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0" y="3429001"/>
            <a:ext cx="8229600" cy="2714644"/>
          </a:xfrm>
        </p:spPr>
        <p:txBody>
          <a:bodyPr/>
          <a:lstStyle/>
          <a:p>
            <a:pPr algn="just"/>
            <a:r>
              <a:rPr lang="pl-PL" dirty="0" smtClean="0"/>
              <a:t>C</a:t>
            </a:r>
            <a:r>
              <a:rPr lang="en-US" dirty="0" err="1" smtClean="0"/>
              <a:t>ountry</a:t>
            </a:r>
            <a:r>
              <a:rPr lang="en-US" dirty="0" smtClean="0"/>
              <a:t> in Northern Europe, the Scandinavian countries classified. Sweden is a member of the European Union since 1995. It borders with Norway, Finland and Denmark.</a:t>
            </a:r>
            <a:endParaRPr lang="pl-PL" dirty="0"/>
          </a:p>
        </p:txBody>
      </p:sp>
      <p:sp>
        <p:nvSpPr>
          <p:cNvPr id="3" name="Tytuł 2"/>
          <p:cNvSpPr>
            <a:spLocks noGrp="1"/>
          </p:cNvSpPr>
          <p:nvPr>
            <p:ph type="title"/>
          </p:nvPr>
        </p:nvSpPr>
        <p:spPr/>
        <p:txBody>
          <a:bodyPr/>
          <a:lstStyle/>
          <a:p>
            <a:r>
              <a:rPr lang="pl-PL" dirty="0" err="1" smtClean="0">
                <a:latin typeface="Berlin Sans FB Demi" pitchFamily="34" charset="0"/>
              </a:rPr>
              <a:t>Sweden</a:t>
            </a:r>
            <a:endParaRPr lang="pl-PL" dirty="0">
              <a:latin typeface="Berlin Sans FB Demi" pitchFamily="34" charset="0"/>
            </a:endParaRPr>
          </a:p>
        </p:txBody>
      </p:sp>
      <p:pic>
        <p:nvPicPr>
          <p:cNvPr id="2050" name="Picture 2" descr="C:\Documents and Settings\User\Pulpit\Prezentacja\SZ.jpg"/>
          <p:cNvPicPr>
            <a:picLocks noChangeAspect="1" noChangeArrowheads="1"/>
          </p:cNvPicPr>
          <p:nvPr/>
        </p:nvPicPr>
        <p:blipFill>
          <a:blip r:embed="rId2" cstate="print"/>
          <a:srcRect/>
          <a:stretch>
            <a:fillRect/>
          </a:stretch>
        </p:blipFill>
        <p:spPr bwMode="auto">
          <a:xfrm>
            <a:off x="3214678" y="142852"/>
            <a:ext cx="3571900" cy="2232438"/>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1000" fill="hold"/>
                                        <p:tgtEl>
                                          <p:spTgt spid="2050"/>
                                        </p:tgtEl>
                                        <p:attrNameLst>
                                          <p:attrName>ppt_x</p:attrName>
                                        </p:attrNameLst>
                                      </p:cBhvr>
                                      <p:tavLst>
                                        <p:tav tm="0">
                                          <p:val>
                                            <p:strVal val="#ppt_x-.2"/>
                                          </p:val>
                                        </p:tav>
                                        <p:tav tm="100000">
                                          <p:val>
                                            <p:strVal val="#ppt_x"/>
                                          </p:val>
                                        </p:tav>
                                      </p:tavLst>
                                    </p:anim>
                                    <p:anim calcmode="lin" valueType="num">
                                      <p:cBhvr>
                                        <p:cTn id="13" dur="1000" fill="hold"/>
                                        <p:tgtEl>
                                          <p:spTgt spid="2050"/>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050"/>
                                        </p:tgtEl>
                                      </p:cBhvr>
                                    </p:animEffect>
                                  </p:childTnLst>
                                </p:cTn>
                              </p:par>
                            </p:childTnLst>
                          </p:cTn>
                        </p:par>
                        <p:par>
                          <p:cTn id="15" fill="hold">
                            <p:stCondLst>
                              <p:cond delay="20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a:t>
            </a:r>
            <a:r>
              <a:rPr lang="pl-PL" dirty="0" err="1" smtClean="0">
                <a:latin typeface="Berlin Sans FB Demi" pitchFamily="34" charset="0"/>
              </a:rPr>
              <a:t>Sweden</a:t>
            </a:r>
            <a:endParaRPr lang="pl-PL" dirty="0">
              <a:latin typeface="Berlin Sans FB Demi" pitchFamily="34" charset="0"/>
            </a:endParaRPr>
          </a:p>
        </p:txBody>
      </p:sp>
      <p:sp>
        <p:nvSpPr>
          <p:cNvPr id="4" name="pole tekstowe 3"/>
          <p:cNvSpPr txBox="1"/>
          <p:nvPr/>
        </p:nvSpPr>
        <p:spPr>
          <a:xfrm rot="387213">
            <a:off x="368634" y="4806880"/>
            <a:ext cx="2928958" cy="369332"/>
          </a:xfrm>
          <a:prstGeom prst="rect">
            <a:avLst/>
          </a:prstGeom>
          <a:noFill/>
        </p:spPr>
        <p:txBody>
          <a:bodyPr wrap="square" rtlCol="0">
            <a:spAutoFit/>
          </a:bodyPr>
          <a:lstStyle/>
          <a:p>
            <a:r>
              <a:rPr lang="pl-PL" dirty="0" err="1" smtClean="0"/>
              <a:t>Turning</a:t>
            </a:r>
            <a:r>
              <a:rPr lang="pl-PL" dirty="0" smtClean="0"/>
              <a:t> </a:t>
            </a:r>
            <a:r>
              <a:rPr lang="pl-PL" dirty="0" err="1" smtClean="0"/>
              <a:t>Torso</a:t>
            </a:r>
            <a:r>
              <a:rPr lang="pl-PL" dirty="0" smtClean="0"/>
              <a:t> </a:t>
            </a:r>
            <a:r>
              <a:rPr lang="pl-PL" dirty="0" err="1" smtClean="0"/>
              <a:t>in</a:t>
            </a:r>
            <a:r>
              <a:rPr lang="pl-PL" dirty="0" smtClean="0"/>
              <a:t> </a:t>
            </a:r>
            <a:r>
              <a:rPr lang="pl-PL" dirty="0" err="1" smtClean="0"/>
              <a:t>Malmö</a:t>
            </a:r>
            <a:endParaRPr lang="pl-PL" dirty="0"/>
          </a:p>
        </p:txBody>
      </p:sp>
      <p:pic>
        <p:nvPicPr>
          <p:cNvPr id="3074" name="Picture 2"/>
          <p:cNvPicPr>
            <a:picLocks noChangeAspect="1" noChangeArrowheads="1"/>
          </p:cNvPicPr>
          <p:nvPr/>
        </p:nvPicPr>
        <p:blipFill>
          <a:blip r:embed="rId2"/>
          <a:srcRect/>
          <a:stretch>
            <a:fillRect/>
          </a:stretch>
        </p:blipFill>
        <p:spPr bwMode="auto">
          <a:xfrm rot="387213">
            <a:off x="864550" y="1894848"/>
            <a:ext cx="2095500" cy="2790825"/>
          </a:xfrm>
          <a:prstGeom prst="rect">
            <a:avLst/>
          </a:prstGeom>
          <a:noFill/>
          <a:ln w="9525">
            <a:noFill/>
            <a:miter lim="800000"/>
            <a:headEnd/>
            <a:tailEnd/>
          </a:ln>
          <a:effectLst/>
        </p:spPr>
      </p:pic>
      <p:sp>
        <p:nvSpPr>
          <p:cNvPr id="6" name="pole tekstowe 5"/>
          <p:cNvSpPr txBox="1"/>
          <p:nvPr/>
        </p:nvSpPr>
        <p:spPr>
          <a:xfrm rot="21111627">
            <a:off x="4012953" y="5874628"/>
            <a:ext cx="2500330" cy="369332"/>
          </a:xfrm>
          <a:prstGeom prst="rect">
            <a:avLst/>
          </a:prstGeom>
          <a:noFill/>
        </p:spPr>
        <p:txBody>
          <a:bodyPr wrap="square" rtlCol="0">
            <a:spAutoFit/>
          </a:bodyPr>
          <a:lstStyle/>
          <a:p>
            <a:r>
              <a:rPr lang="pl-PL" dirty="0" err="1" smtClean="0"/>
              <a:t>Swedish</a:t>
            </a:r>
            <a:r>
              <a:rPr lang="pl-PL" dirty="0" smtClean="0"/>
              <a:t> </a:t>
            </a:r>
            <a:r>
              <a:rPr lang="pl-PL" dirty="0" err="1" smtClean="0"/>
              <a:t>Parliament</a:t>
            </a:r>
            <a:endParaRPr lang="pl-PL" dirty="0"/>
          </a:p>
        </p:txBody>
      </p:sp>
      <p:pic>
        <p:nvPicPr>
          <p:cNvPr id="3075" name="Picture 3"/>
          <p:cNvPicPr>
            <a:picLocks noChangeAspect="1" noChangeArrowheads="1"/>
          </p:cNvPicPr>
          <p:nvPr/>
        </p:nvPicPr>
        <p:blipFill>
          <a:blip r:embed="rId3"/>
          <a:srcRect/>
          <a:stretch>
            <a:fillRect/>
          </a:stretch>
        </p:blipFill>
        <p:spPr bwMode="auto">
          <a:xfrm rot="21111627">
            <a:off x="3440218" y="3751268"/>
            <a:ext cx="2857500" cy="1914525"/>
          </a:xfrm>
          <a:prstGeom prst="rect">
            <a:avLst/>
          </a:prstGeom>
          <a:noFill/>
          <a:ln w="9525">
            <a:noFill/>
            <a:miter lim="800000"/>
            <a:headEnd/>
            <a:tailEnd/>
          </a:ln>
          <a:effectLst/>
        </p:spPr>
      </p:pic>
      <p:sp>
        <p:nvSpPr>
          <p:cNvPr id="8" name="pole tekstowe 7"/>
          <p:cNvSpPr txBox="1"/>
          <p:nvPr/>
        </p:nvSpPr>
        <p:spPr>
          <a:xfrm rot="563246">
            <a:off x="5429256" y="3071810"/>
            <a:ext cx="2857520" cy="369332"/>
          </a:xfrm>
          <a:prstGeom prst="rect">
            <a:avLst/>
          </a:prstGeom>
          <a:noFill/>
        </p:spPr>
        <p:txBody>
          <a:bodyPr wrap="square" rtlCol="0">
            <a:spAutoFit/>
          </a:bodyPr>
          <a:lstStyle/>
          <a:p>
            <a:r>
              <a:rPr lang="pl-PL" dirty="0" err="1" smtClean="0"/>
              <a:t>University</a:t>
            </a:r>
            <a:r>
              <a:rPr lang="pl-PL" dirty="0" smtClean="0"/>
              <a:t> </a:t>
            </a:r>
            <a:r>
              <a:rPr lang="pl-PL" dirty="0" err="1" smtClean="0"/>
              <a:t>in</a:t>
            </a:r>
            <a:r>
              <a:rPr lang="pl-PL" dirty="0" smtClean="0"/>
              <a:t>  </a:t>
            </a:r>
            <a:r>
              <a:rPr lang="pl-PL" dirty="0" err="1" smtClean="0"/>
              <a:t>Göteborg</a:t>
            </a:r>
            <a:endParaRPr lang="pl-PL" dirty="0"/>
          </a:p>
        </p:txBody>
      </p:sp>
      <p:pic>
        <p:nvPicPr>
          <p:cNvPr id="3077" name="Picture 5" descr="http://upload.wikimedia.org/wikipedia/commons/thumb/3/3e/Gbguniversitet_kopiera.jpg/300px-Gbguniversitet_kopiera.jpg"/>
          <p:cNvPicPr>
            <a:picLocks noChangeAspect="1" noChangeArrowheads="1"/>
          </p:cNvPicPr>
          <p:nvPr/>
        </p:nvPicPr>
        <p:blipFill>
          <a:blip r:embed="rId4"/>
          <a:srcRect/>
          <a:stretch>
            <a:fillRect/>
          </a:stretch>
        </p:blipFill>
        <p:spPr bwMode="auto">
          <a:xfrm rot="563246">
            <a:off x="4648792" y="1619217"/>
            <a:ext cx="4193100" cy="1285884"/>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800"/>
                            </p:stCondLst>
                            <p:childTnLst>
                              <p:par>
                                <p:cTn id="11" presetID="8" presetClass="entr" presetSubtype="16" fill="hold" nodeType="afterEffect">
                                  <p:stCondLst>
                                    <p:cond delay="0"/>
                                  </p:stCondLst>
                                  <p:childTnLst>
                                    <p:set>
                                      <p:cBhvr>
                                        <p:cTn id="12" dur="1" fill="hold">
                                          <p:stCondLst>
                                            <p:cond delay="0"/>
                                          </p:stCondLst>
                                        </p:cTn>
                                        <p:tgtEl>
                                          <p:spTgt spid="3077"/>
                                        </p:tgtEl>
                                        <p:attrNameLst>
                                          <p:attrName>style.visibility</p:attrName>
                                        </p:attrNameLst>
                                      </p:cBhvr>
                                      <p:to>
                                        <p:strVal val="visible"/>
                                      </p:to>
                                    </p:set>
                                    <p:animEffect transition="in" filter="diamond(in)">
                                      <p:cBhvr>
                                        <p:cTn id="13" dur="1000"/>
                                        <p:tgtEl>
                                          <p:spTgt spid="3077"/>
                                        </p:tgtEl>
                                      </p:cBhvr>
                                    </p:animEffect>
                                  </p:childTnLst>
                                </p:cTn>
                              </p:par>
                              <p:par>
                                <p:cTn id="14" presetID="8" presetClass="entr" presetSubtype="16"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diamond(in)">
                                      <p:cBhvr>
                                        <p:cTn id="16" dur="1000"/>
                                        <p:tgtEl>
                                          <p:spTgt spid="3074"/>
                                        </p:tgtEl>
                                      </p:cBhvr>
                                    </p:animEffect>
                                  </p:childTnLst>
                                </p:cTn>
                              </p:par>
                              <p:par>
                                <p:cTn id="17" presetID="8" presetClass="entr" presetSubtype="16" fill="hold" nodeType="withEffect">
                                  <p:stCondLst>
                                    <p:cond delay="0"/>
                                  </p:stCondLst>
                                  <p:childTnLst>
                                    <p:set>
                                      <p:cBhvr>
                                        <p:cTn id="18" dur="1" fill="hold">
                                          <p:stCondLst>
                                            <p:cond delay="0"/>
                                          </p:stCondLst>
                                        </p:cTn>
                                        <p:tgtEl>
                                          <p:spTgt spid="3075"/>
                                        </p:tgtEl>
                                        <p:attrNameLst>
                                          <p:attrName>style.visibility</p:attrName>
                                        </p:attrNameLst>
                                      </p:cBhvr>
                                      <p:to>
                                        <p:strVal val="visible"/>
                                      </p:to>
                                    </p:set>
                                    <p:animEffect transition="in" filter="diamond(in)">
                                      <p:cBhvr>
                                        <p:cTn id="19" dur="1000"/>
                                        <p:tgtEl>
                                          <p:spTgt spid="3075"/>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amond(in)">
                                      <p:cBhvr>
                                        <p:cTn id="22" dur="1000"/>
                                        <p:tgtEl>
                                          <p:spTgt spid="4"/>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amond(in)">
                                      <p:cBhvr>
                                        <p:cTn id="25" dur="1000"/>
                                        <p:tgtEl>
                                          <p:spTgt spid="6"/>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amond(in)">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42844" y="2928935"/>
            <a:ext cx="8229600" cy="3357586"/>
          </a:xfrm>
        </p:spPr>
        <p:txBody>
          <a:bodyPr/>
          <a:lstStyle/>
          <a:p>
            <a:r>
              <a:rPr lang="pl-PL" dirty="0" smtClean="0"/>
              <a:t>A</a:t>
            </a:r>
            <a:r>
              <a:rPr lang="en-US" dirty="0" smtClean="0"/>
              <a:t> country in Southern Europe, on the Adriatic Sea, bordered on the south of Bosnia and Herzegovina, and Montenegro to the east of Serbia and Hungary and Slovenia to the north. From the south-west has access to the Adriatic Sea.</a:t>
            </a:r>
            <a:endParaRPr lang="pl-PL" dirty="0" smtClean="0"/>
          </a:p>
          <a:p>
            <a:r>
              <a:rPr lang="pl-PL" dirty="0" smtClean="0"/>
              <a:t>Capital </a:t>
            </a:r>
            <a:r>
              <a:rPr lang="pl-PL" dirty="0" err="1" smtClean="0"/>
              <a:t>is</a:t>
            </a:r>
            <a:r>
              <a:rPr lang="pl-PL" dirty="0" smtClean="0"/>
              <a:t> Zagrzeb</a:t>
            </a:r>
            <a:endParaRPr lang="pl-PL" dirty="0"/>
          </a:p>
        </p:txBody>
      </p:sp>
      <p:sp>
        <p:nvSpPr>
          <p:cNvPr id="3" name="Tytuł 2"/>
          <p:cNvSpPr>
            <a:spLocks noGrp="1"/>
          </p:cNvSpPr>
          <p:nvPr>
            <p:ph type="title"/>
          </p:nvPr>
        </p:nvSpPr>
        <p:spPr/>
        <p:txBody>
          <a:bodyPr/>
          <a:lstStyle/>
          <a:p>
            <a:r>
              <a:rPr lang="pl-PL" dirty="0" err="1" smtClean="0">
                <a:latin typeface="Berlin Sans FB Demi" pitchFamily="34" charset="0"/>
              </a:rPr>
              <a:t>Croatia</a:t>
            </a:r>
            <a:endParaRPr lang="pl-PL" dirty="0">
              <a:latin typeface="Berlin Sans FB Demi" pitchFamily="34" charset="0"/>
            </a:endParaRPr>
          </a:p>
        </p:txBody>
      </p:sp>
      <p:pic>
        <p:nvPicPr>
          <p:cNvPr id="4" name="Obraz 3" descr="Chorwacja.jpg"/>
          <p:cNvPicPr>
            <a:picLocks noChangeAspect="1"/>
          </p:cNvPicPr>
          <p:nvPr/>
        </p:nvPicPr>
        <p:blipFill>
          <a:blip r:embed="rId2"/>
          <a:stretch>
            <a:fillRect/>
          </a:stretch>
        </p:blipFill>
        <p:spPr>
          <a:xfrm>
            <a:off x="2786050" y="285728"/>
            <a:ext cx="3667919" cy="2285992"/>
          </a:xfrm>
          <a:prstGeom prst="rect">
            <a:avLst/>
          </a:prstGeom>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par>
                          <p:cTn id="15" fill="hold">
                            <p:stCondLst>
                              <p:cond delay="21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10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wedge">
                                      <p:cBhvr>
                                        <p:cTn id="23"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a:t>
            </a:r>
            <a:r>
              <a:rPr lang="pl-PL" dirty="0" err="1" smtClean="0">
                <a:latin typeface="Berlin Sans FB Demi" pitchFamily="34" charset="0"/>
              </a:rPr>
              <a:t>Croatia</a:t>
            </a:r>
            <a:endParaRPr lang="pl-PL" dirty="0">
              <a:latin typeface="Berlin Sans FB Demi" pitchFamily="34" charset="0"/>
            </a:endParaRPr>
          </a:p>
        </p:txBody>
      </p:sp>
      <p:sp>
        <p:nvSpPr>
          <p:cNvPr id="4" name="pole tekstowe 3"/>
          <p:cNvSpPr txBox="1"/>
          <p:nvPr/>
        </p:nvSpPr>
        <p:spPr>
          <a:xfrm rot="506121">
            <a:off x="392359" y="4371048"/>
            <a:ext cx="2928958" cy="646331"/>
          </a:xfrm>
          <a:prstGeom prst="rect">
            <a:avLst/>
          </a:prstGeom>
          <a:noFill/>
        </p:spPr>
        <p:txBody>
          <a:bodyPr wrap="square" rtlCol="0">
            <a:spAutoFit/>
          </a:bodyPr>
          <a:lstStyle/>
          <a:p>
            <a:r>
              <a:rPr lang="en-US" dirty="0" smtClean="0"/>
              <a:t>"Source of the Danube" in </a:t>
            </a:r>
            <a:r>
              <a:rPr lang="en-US" dirty="0" err="1" smtClean="0"/>
              <a:t>Donaueschingen</a:t>
            </a:r>
            <a:endParaRPr lang="pl-PL" dirty="0"/>
          </a:p>
        </p:txBody>
      </p:sp>
      <p:pic>
        <p:nvPicPr>
          <p:cNvPr id="27650" name="Picture 2" descr="http://upload.wikimedia.org/wikipedia/commons/thumb/9/96/Donauquelle.jpg/220px-Donauquelle.jpg"/>
          <p:cNvPicPr>
            <a:picLocks noChangeAspect="1" noChangeArrowheads="1"/>
          </p:cNvPicPr>
          <p:nvPr/>
        </p:nvPicPr>
        <p:blipFill>
          <a:blip r:embed="rId2"/>
          <a:srcRect/>
          <a:stretch>
            <a:fillRect/>
          </a:stretch>
        </p:blipFill>
        <p:spPr bwMode="auto">
          <a:xfrm rot="506121">
            <a:off x="820987" y="2156470"/>
            <a:ext cx="2786082" cy="2089563"/>
          </a:xfrm>
          <a:prstGeom prst="rect">
            <a:avLst/>
          </a:prstGeom>
          <a:noFill/>
        </p:spPr>
      </p:pic>
      <p:sp>
        <p:nvSpPr>
          <p:cNvPr id="6" name="pole tekstowe 5"/>
          <p:cNvSpPr txBox="1"/>
          <p:nvPr/>
        </p:nvSpPr>
        <p:spPr>
          <a:xfrm rot="21360815">
            <a:off x="5090558" y="4756890"/>
            <a:ext cx="3286148" cy="646331"/>
          </a:xfrm>
          <a:prstGeom prst="rect">
            <a:avLst/>
          </a:prstGeom>
          <a:noFill/>
        </p:spPr>
        <p:txBody>
          <a:bodyPr wrap="square" rtlCol="0">
            <a:spAutoFit/>
          </a:bodyPr>
          <a:lstStyle/>
          <a:p>
            <a:r>
              <a:rPr lang="en-US" dirty="0" smtClean="0"/>
              <a:t>The A1 motorway near the town of</a:t>
            </a:r>
            <a:r>
              <a:rPr lang="pl-PL" dirty="0" smtClean="0"/>
              <a:t> </a:t>
            </a:r>
            <a:r>
              <a:rPr lang="pl-PL" dirty="0" err="1" smtClean="0"/>
              <a:t>Gospić</a:t>
            </a:r>
            <a:r>
              <a:rPr lang="en-US" dirty="0" smtClean="0"/>
              <a:t> </a:t>
            </a:r>
            <a:endParaRPr lang="pl-PL" dirty="0"/>
          </a:p>
        </p:txBody>
      </p:sp>
      <p:pic>
        <p:nvPicPr>
          <p:cNvPr id="27652" name="Picture 4" descr="http://upload.wikimedia.org/wikipedia/commons/thumb/c/cd/A1_motorway_near_Gospi%C4%87.jpg/220px-A1_motorway_near_Gospi%C4%87.jpg"/>
          <p:cNvPicPr>
            <a:picLocks noChangeAspect="1" noChangeArrowheads="1"/>
          </p:cNvPicPr>
          <p:nvPr/>
        </p:nvPicPr>
        <p:blipFill>
          <a:blip r:embed="rId3"/>
          <a:srcRect/>
          <a:stretch>
            <a:fillRect/>
          </a:stretch>
        </p:blipFill>
        <p:spPr bwMode="auto">
          <a:xfrm rot="21360815">
            <a:off x="5158351" y="2405787"/>
            <a:ext cx="2857520" cy="2143141"/>
          </a:xfrm>
          <a:prstGeom prst="rect">
            <a:avLst/>
          </a:prstGeom>
          <a:noFill/>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900"/>
                            </p:stCondLst>
                            <p:childTnLst>
                              <p:par>
                                <p:cTn id="11" presetID="8"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1000"/>
                                        <p:tgtEl>
                                          <p:spTgt spid="4"/>
                                        </p:tgtEl>
                                      </p:cBhvr>
                                    </p:animEffect>
                                  </p:childTnLst>
                                </p:cTn>
                              </p:par>
                              <p:par>
                                <p:cTn id="14" presetID="8" presetClass="entr" presetSubtype="16" fill="hold" nodeType="withEffect">
                                  <p:stCondLst>
                                    <p:cond delay="0"/>
                                  </p:stCondLst>
                                  <p:childTnLst>
                                    <p:set>
                                      <p:cBhvr>
                                        <p:cTn id="15" dur="1" fill="hold">
                                          <p:stCondLst>
                                            <p:cond delay="0"/>
                                          </p:stCondLst>
                                        </p:cTn>
                                        <p:tgtEl>
                                          <p:spTgt spid="27650"/>
                                        </p:tgtEl>
                                        <p:attrNameLst>
                                          <p:attrName>style.visibility</p:attrName>
                                        </p:attrNameLst>
                                      </p:cBhvr>
                                      <p:to>
                                        <p:strVal val="visible"/>
                                      </p:to>
                                    </p:set>
                                    <p:animEffect transition="in" filter="diamond(in)">
                                      <p:cBhvr>
                                        <p:cTn id="16" dur="1000"/>
                                        <p:tgtEl>
                                          <p:spTgt spid="27650"/>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1000"/>
                                        <p:tgtEl>
                                          <p:spTgt spid="6"/>
                                        </p:tgtEl>
                                      </p:cBhvr>
                                    </p:animEffect>
                                  </p:childTnLst>
                                </p:cTn>
                              </p:par>
                              <p:par>
                                <p:cTn id="20" presetID="8" presetClass="entr" presetSubtype="16" fill="hold" nodeType="withEffect">
                                  <p:stCondLst>
                                    <p:cond delay="0"/>
                                  </p:stCondLst>
                                  <p:childTnLst>
                                    <p:set>
                                      <p:cBhvr>
                                        <p:cTn id="21" dur="1" fill="hold">
                                          <p:stCondLst>
                                            <p:cond delay="0"/>
                                          </p:stCondLst>
                                        </p:cTn>
                                        <p:tgtEl>
                                          <p:spTgt spid="27652"/>
                                        </p:tgtEl>
                                        <p:attrNameLst>
                                          <p:attrName>style.visibility</p:attrName>
                                        </p:attrNameLst>
                                      </p:cBhvr>
                                      <p:to>
                                        <p:strVal val="visible"/>
                                      </p:to>
                                    </p:set>
                                    <p:animEffect transition="in" filter="diamond(in)">
                                      <p:cBhvr>
                                        <p:cTn id="22" dur="1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85720" y="2143116"/>
            <a:ext cx="8229600" cy="4071942"/>
          </a:xfrm>
        </p:spPr>
        <p:txBody>
          <a:bodyPr/>
          <a:lstStyle/>
          <a:p>
            <a:pPr algn="just"/>
            <a:r>
              <a:rPr lang="pl-PL" dirty="0" smtClean="0"/>
              <a:t>I</a:t>
            </a:r>
            <a:r>
              <a:rPr lang="en-US" dirty="0" smtClean="0"/>
              <a:t>s a country located in Central Europe, with access to the Adriatic Sea. Slovenia is one of the NATO since March 29, 2004, is also a member of the EU on 1 May 2004.</a:t>
            </a:r>
            <a:endParaRPr lang="pl-PL" dirty="0" smtClean="0"/>
          </a:p>
          <a:p>
            <a:pPr algn="just"/>
            <a:r>
              <a:rPr lang="pl-PL" dirty="0" smtClean="0"/>
              <a:t>Capital </a:t>
            </a:r>
            <a:r>
              <a:rPr lang="pl-PL" dirty="0" err="1" smtClean="0"/>
              <a:t>is</a:t>
            </a:r>
            <a:r>
              <a:rPr lang="pl-PL" dirty="0" smtClean="0"/>
              <a:t> Lublana</a:t>
            </a:r>
            <a:endParaRPr lang="pl-PL" dirty="0"/>
          </a:p>
        </p:txBody>
      </p:sp>
      <p:sp>
        <p:nvSpPr>
          <p:cNvPr id="3" name="Tytuł 2"/>
          <p:cNvSpPr>
            <a:spLocks noGrp="1"/>
          </p:cNvSpPr>
          <p:nvPr>
            <p:ph type="title"/>
          </p:nvPr>
        </p:nvSpPr>
        <p:spPr/>
        <p:txBody>
          <a:bodyPr/>
          <a:lstStyle/>
          <a:p>
            <a:r>
              <a:rPr lang="pl-PL" dirty="0" err="1" smtClean="0">
                <a:latin typeface="Berlin Sans FB Demi" pitchFamily="34" charset="0"/>
              </a:rPr>
              <a:t>Slovenia</a:t>
            </a:r>
            <a:endParaRPr lang="pl-PL" dirty="0">
              <a:latin typeface="Berlin Sans FB Demi" pitchFamily="34" charset="0"/>
            </a:endParaRPr>
          </a:p>
        </p:txBody>
      </p:sp>
      <p:pic>
        <p:nvPicPr>
          <p:cNvPr id="29698" name="Picture 2" descr="C:\Documents and Settings\User\Pulpit\Prezentacja\Sł.jpg"/>
          <p:cNvPicPr>
            <a:picLocks noChangeAspect="1" noChangeArrowheads="1"/>
          </p:cNvPicPr>
          <p:nvPr/>
        </p:nvPicPr>
        <p:blipFill>
          <a:blip r:embed="rId2" cstate="print"/>
          <a:srcRect/>
          <a:stretch>
            <a:fillRect/>
          </a:stretch>
        </p:blipFill>
        <p:spPr bwMode="auto">
          <a:xfrm>
            <a:off x="3643306" y="214290"/>
            <a:ext cx="3500462" cy="196901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29698"/>
                                        </p:tgtEl>
                                        <p:attrNameLst>
                                          <p:attrName>style.visibility</p:attrName>
                                        </p:attrNameLst>
                                      </p:cBhvr>
                                      <p:to>
                                        <p:strVal val="visible"/>
                                      </p:to>
                                    </p:set>
                                    <p:anim calcmode="lin" valueType="num">
                                      <p:cBhvr>
                                        <p:cTn id="12" dur="1000" fill="hold"/>
                                        <p:tgtEl>
                                          <p:spTgt spid="29698"/>
                                        </p:tgtEl>
                                        <p:attrNameLst>
                                          <p:attrName>ppt_x</p:attrName>
                                        </p:attrNameLst>
                                      </p:cBhvr>
                                      <p:tavLst>
                                        <p:tav tm="0">
                                          <p:val>
                                            <p:strVal val="#ppt_x-.2"/>
                                          </p:val>
                                        </p:tav>
                                        <p:tav tm="100000">
                                          <p:val>
                                            <p:strVal val="#ppt_x"/>
                                          </p:val>
                                        </p:tav>
                                      </p:tavLst>
                                    </p:anim>
                                    <p:anim calcmode="lin" valueType="num">
                                      <p:cBhvr>
                                        <p:cTn id="13" dur="1000" fill="hold"/>
                                        <p:tgtEl>
                                          <p:spTgt spid="2969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9698"/>
                                        </p:tgtEl>
                                      </p:cBhvr>
                                    </p:animEffect>
                                  </p:childTnLst>
                                </p:cTn>
                              </p:par>
                            </p:childTnLst>
                          </p:cTn>
                        </p:par>
                        <p:par>
                          <p:cTn id="15" fill="hold">
                            <p:stCondLst>
                              <p:cond delay="22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2000"/>
                                        <p:tgtEl>
                                          <p:spTgt spid="2">
                                            <p:txEl>
                                              <p:pRg st="0" end="0"/>
                                            </p:txEl>
                                          </p:spTgt>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wedge">
                                      <p:cBhvr>
                                        <p:cTn id="21"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a:t>
            </a:r>
            <a:r>
              <a:rPr lang="pl-PL" dirty="0" err="1" smtClean="0">
                <a:latin typeface="Berlin Sans FB Demi" pitchFamily="34" charset="0"/>
              </a:rPr>
              <a:t>Slovenia</a:t>
            </a:r>
            <a:endParaRPr lang="pl-PL" dirty="0">
              <a:latin typeface="Berlin Sans FB Demi" pitchFamily="34" charset="0"/>
            </a:endParaRPr>
          </a:p>
        </p:txBody>
      </p:sp>
      <p:pic>
        <p:nvPicPr>
          <p:cNvPr id="31746" name="Picture 2" descr="http://upload.wikimedia.org/wikipedia/commons/thumb/0/0a/Planica-skakalnice1.JPG/240px-Planica-skakalnice1.JPG"/>
          <p:cNvPicPr>
            <a:picLocks noChangeAspect="1" noChangeArrowheads="1"/>
          </p:cNvPicPr>
          <p:nvPr/>
        </p:nvPicPr>
        <p:blipFill>
          <a:blip r:embed="rId2"/>
          <a:srcRect/>
          <a:stretch>
            <a:fillRect/>
          </a:stretch>
        </p:blipFill>
        <p:spPr bwMode="auto">
          <a:xfrm rot="21259264">
            <a:off x="456182" y="1922048"/>
            <a:ext cx="2857520" cy="2143140"/>
          </a:xfrm>
          <a:prstGeom prst="rect">
            <a:avLst/>
          </a:prstGeom>
          <a:noFill/>
        </p:spPr>
      </p:pic>
      <p:sp>
        <p:nvSpPr>
          <p:cNvPr id="8" name="pole tekstowe 7"/>
          <p:cNvSpPr txBox="1"/>
          <p:nvPr/>
        </p:nvSpPr>
        <p:spPr>
          <a:xfrm rot="21259264">
            <a:off x="899174" y="4311402"/>
            <a:ext cx="2357454" cy="369332"/>
          </a:xfrm>
          <a:prstGeom prst="rect">
            <a:avLst/>
          </a:prstGeom>
          <a:noFill/>
        </p:spPr>
        <p:txBody>
          <a:bodyPr wrap="square" rtlCol="0">
            <a:spAutoFit/>
          </a:bodyPr>
          <a:lstStyle/>
          <a:p>
            <a:r>
              <a:rPr lang="pl-PL" dirty="0" err="1" smtClean="0"/>
              <a:t>Jumps</a:t>
            </a:r>
            <a:r>
              <a:rPr lang="pl-PL" dirty="0" smtClean="0"/>
              <a:t> </a:t>
            </a:r>
            <a:r>
              <a:rPr lang="pl-PL" dirty="0" err="1" smtClean="0"/>
              <a:t>in</a:t>
            </a:r>
            <a:r>
              <a:rPr lang="pl-PL" dirty="0" smtClean="0"/>
              <a:t> </a:t>
            </a:r>
            <a:r>
              <a:rPr lang="pl-PL" dirty="0" err="1" smtClean="0"/>
              <a:t>Planica</a:t>
            </a:r>
            <a:endParaRPr lang="pl-PL" dirty="0"/>
          </a:p>
        </p:txBody>
      </p:sp>
      <p:sp>
        <p:nvSpPr>
          <p:cNvPr id="31748" name="AutoShape 4" descr="data:image/jpeg;base64,/9j/4AAQSkZJRgABAQAAAQABAAD/2wCEAAkGBxMTEhQUEBQVFBUVEBQUFBQVFRQUFRQVFBUXFhUUFBUYHCggGBolHBQUITEhJikrLi4uFx8zODMsNygtLisBCgoKDg0OFBAQGywcHBwsLCwsLCwsLCwsLCwsLCwsLCssLCwsLCwsLCwsLCw4LCwsLCwsLCwsLCwsLCwsKywsLP/AABEIAMIBAwMBIgACEQEDEQH/xAAbAAABBQEBAAAAAAAAAAAAAAACAAEDBAUGB//EAFAQAAEDAQQECAoGBwYEBwAAAAEAAhEDBBIhMQVBUWEGEyJxgZGh0RQVMkJDUpKxwdIHFlOCk/AXVGJyg7LhM6LCw+LxI2PT4yQ0VXOElKP/xAAZAQEBAQEBAQAAAAAAAAAAAAAAAQIDBAX/xAAlEQEAAgICAgICAgMAAAAAAAAAARECEiFRA0ETMWGhIuEEcZH/2gAMAwEAAhEDEQA/AOkYpmqNoUrV2YGEYCBqNpRRAJoRAp4UEL2qFzFacFGWrUSlK5amhTlqa4tWUBgUzCha1SAKTKwF4QXFYDUVxS1pV4tG2kp7icBLKAGBOWI06zaobqMNRFMlhi1A5gUhQuVRWrU9yz6tOFqyoarQt4zTGUMlwUbgr1akNSrOpFdolzmFchMVM5ijIWrYRwmIRlMVUBCFyMhA4KCIp0oToOjARXlBTrAoy1eWnotO1yMFVWsO1ThqipQ5G1yrFpRNKUtrBCaELHpy5RThqRamD0QcgG6kApIQFLUTUcqIIwgNJDKSB0xSSlAkyNNCgZMQnTEqgS1VqzFaKjerEsyz3KMuVqqxU3sXbHlzlHUeoCpXNQELpDnKMhNCkITEKoiIQkKUoSERDCSkup0sTspE+T79ima94zUlKsO1E54K4XPt2qANtZlWKdrVYNaVLxISaItOKpOSIAlQsEKwyoFifw3BuLO1DxxyViQVE+ikT2THR2uRh0IG00bFJWD8fuSFVOQoy1OF5Sh4RBwVaE94JRazeQXiouNTcelFpw5FeVfjwn44JRae+mFUGYORg7jnB6wq5rBCK4x5/gE1Lhavpi9VTX3KN9Uq6pOSxUrqs+so3FAStxjDnOQjWULnkoihhbimJkBTQjhMQtWgITXUcJiEtKBCYhGUJCWAhJFCSlhmNKMNKCnaRsdr2bedSttTdjuzvXLd10IBG1x2pC0Ng4Owz8nvUwqM9V2I/Z71PkhdJCC5G1jtiY1GxIBzjzdsbU9O3wYuns71N+l07G6m8aj0IRXcpGaVBjA482yUz7UwkktOGeWOEqRn3C6dSHjylxxTF7TgGmYJGIjDaoHVCMbuuMxzLUZYykxlC1x5TGsVAx+7VOaraTrRSfhPJIz1zHvTbFJjKrXnVv2m+0O9Aag9ZvtN71wtmJDgQ4PgTdl5mRlEavgrBrkzg3HCYcRjsIG5Z3lwjzXH9uyvj1m+0O9FeXJaKawVKRFW+6+Q5ga4QAHYgnPIH725dZVfGQJ6u9ajPt08cznF0fjh6zR94D4pjXb6zfaHeuJ4QG9WcS65g2AZx8qThhmO1VLKwtdeaRUAEHkPcAXAmOwhd/j4u/0uz0A1W+s32m96THCTBaeYg+5edV6DbxvOgkzFxwOOuCun4OcUw1BRc6o3kmS26ZIxwJ3KZYVF3+iJt0UoVCLUMMDjllsnan8KbjnhngNk7VztaSQmhO14OU9KkbSlNoNZQwmhWhRHSonU1YyhJxlDCRCkdTIzCAhW0oBTQjITQlpQITQjhIQpa0jupKSQkllMTwgDMnLU0n4KSlXkNxOfqkauZco/hxV+ypD77z8EI4bVh6Kl1vXj3y6ejWHYcYeVierdzIzXMjF2APmnduXGO4b1tVOliP2+9P8AXiv9nR//AE+ZNp6WodmK7owveV6p2zsSNUyTysvVO/cuN+vVoz4uh1VPmSHDu0amUPZqfOm2RUOra6pycXiD9nkIMak9+pji/EkeQNmHm8y5IcObSPMoezU+dM7hvaj5tD2X83rqXktQ7KnVqXhJfrnkDL2dwUzqzoyf5XqnbzLh/rvacOTQw/Yf86L68WqDyKHPcqfOl5HDteMdOT8vV/oqFutMNuOLpJBhwieVOznXMDh5adbKHsVPnVSrwmqVajHVWsAGdxrpiScJdnitRlPtnKOJpp2VjxD2mIMSHXSJEZ6pB961KwcQ664gzrrtjDdOUSOlc/W01ScGiCLoiW0gC7GZdy81F41pbansN+dauHzY8XkjimzYqJZWaDnjkQfNOzXuXR2i0XYJc8DaWx/hXHUuEjGhl1pmmXFpNNrS4kQA9wfMZZJrZwyrVGlpp0xOy/37lJmbev8AxvHOOMxPC9ay2pXZPKDmHWGTBfr2yOnLWpbMGBrSy60kif8AxRaZBdBeIwjdtWFYdOtbdLmy4Mewg0m1GQ4uMi88EGHfkGFAbdS21Pw2D/MXux8uGsRM1/1Zwm5qG7TDKnKddGMAPrm8G6pwJjPHD4q7wcdddWAIwLYLeUPOyMYjeuXp6RpggjjCQZxYwjDaC4grRo8LzTqPqNp3nVCLwdFNoicgyccf91PL5sdZjGbMcJuLde2pgzP2T6p3J3VDD+nV+yFzA+kKoPQM/Ed8qX6Qqn6uz8V3yrw75dO+sOys1U3s/NOreFa407upcGfpCf8AqzfxXfImH0iO/Vm/jH/pq75dGsdu+daYzjt70jXO0dveuBH0hO/VR+Of+mjH0hTnZo/jf9tTeejX8u88LJGN3L861XdWz17h/uuM/SA2f/LO5uNHyLRocIalRgqNszw04g3p1x6u2VY8kx6ScIn20rPpHlPDmkcrAkzn7lMbd79vN3rDtGns71B4zOBAjnwxWazT950imcspGWuOpX5U+N2ba8iY7f6KN9vYPKMbcD74XNs4TbKNSI84tA58CVk1dKV3DlVXc0ge4J8x8TthpOkcndjtWGxJcE+11SZ4x3S4plPnX4QHg5ZyTctTiLsy6ndx2YlWbNwNY+9drk3ad4wG7JIzVKz2xhEgydYOBRNrDOda8++TrrC7S4HMmDVqHLBrWzi29GPMrFPgXZznXqDnDBvzy1hZ7NKlp5LiDO3dGXYrlG31SyDGMZjHCI9wWo8kx9mi43gBRPpqnUzuT/o/pfbVOpnco7Hpmo2pjg0g8kZXulbFDToIl10EXgW5GNw1rceTFmcJY9PgHSIb/wAWpyhjAp4Yb0q/Aai0tHHVOUYxDBsXQUdIDkYEgF2IEjKM1X0jpBjnUyC3kuxvggjECMQulxLH0zx9H9L7ar1M7ll6b0A2zNLWOc6829LokYxAgbl2tLSbCY184PuKp8IGh1N+AMUnQcDGamXEEOM4KcG2WoVC972XC0C7dxvA5yDsXQfUCj9tV6mdyi+j0wK/PT9zl2F9WByn1ApfbVOpnckeANL7ap1M7l1l9DWrBrXE4ANJJ3AK0OMocDKLnBoq1sdfFtLevZhmrR+j9n21T2Gq01z4Jc590DGXGJJAwHSnZXdDbr34TkSCMsQV54yyqZdZxj6ZNu4FU6bZFZ55QHktwkjfvVgcAGfbv9lveprdai17hUcSyBAdOBF3vzVt/Cug2PK8mYAGHavR6iXL2z/0fM+3f7De9Mfo9Z+sO/DHzK2/hnS81rz1BCeFn/KMZzeiVJqFYR4LWe+5gtbrzb8jiHejBLsb24qWx8CqdWblqJuxM0SM8vP3K0+2Uy4ubSdecXkkvcGw+QcOYnrUNDSDm3hShkwDF45CBmd6zlnhH0kY5zP4NT4CAtveExmMaOz+Isa16BpMcW+FAkZxRMc39ortotxEte90YnAkDHcsQ2xl6Yndq6Vna/qHTWvsNu0cGAFlXjCTBFwsgRMzeMqpTpEg4wrtr0gHxDI5kFCkSJOCXxyzXPCGyUeUJOsLu9AWxlOyMvujkkADPy3TA5oXIsY1u/ecp5kZqYD/AGUnJdW1bNKkgtYA1pzJxcRrElR2a30wA10QM4EmN+3UsOvXn+iia7n6FmrW4alptbbxuHDmUD6vSqbq25QuqEq0ttTwgDDuSWYEympsjNM6sDuR07SR5XWum8U0iZ4m081+i0e4pjoajro1PvWhg9zVqZhiLhj0SCbwIlX6VpOxTiwWdvo6Y/etbvg1WG06AgXacnGL9ofhugiVzmG4ylFZql5zQ6DiMTh1qzpNrBUlgbF3zSTrKG/SHKDWYOuzxdo8omI5VQY4p32umJlolpa08loziIvVThiE1mjZu6I0kwWdjbzRDy6LxETIGE4Ln9IWdz3vLCSLxODt+ZE4asUzrYwTDB50w2njc33HbcFZbpmtAaL93KJbdAgZC4JzOG5atlkVrHUugzm8tAHlSBnhqW/oGzuFCsHmbwMYOGbY84BU7O+u7yKcYGCGuwkYzdO8hTMNoAh9VrYmOXl9ySUmbhfahoPSDqNKo+nBJq0mlp1tLKpnbMtHWtWnwrf51KcJwMZrHtVjLxFSuXbLlKe0lqjs1A0zLXOcNYN4A84a4e9dIyZp0NXhQ7G7RdOomSJw2DFQv4QPc1zatNrpaRA5OBEHys1l1dIVNTW+wT2uJVera6mtl6RqacJ6c1dpSmvbtJtbQqcWWkwzJwvRebiBn0qHRVrfca6tDWEni3OcDJHlDbszWNQ0jUY68KTjhEFrYIxzBYQc9mpCba9zwTTIGy7IGUnBo3rlrNU67Rtbb05bH1DdZDqYhwjHGMccyss2cujDUtOjo2o9ofSDakgEgAmo3GYc3DXuULnPmHBog4i6ZHaFuJ4iGMqtB4DdiBJk55QIx5pnqVppDcTifzko3OOxnU73XikaNQ5XeZt0n2ZlYyxmfaxlRqlXXl05qja7fcEMgSrL6U+eG/wz8xVV2hgTPHAne1w7VIw7Jylj1ajnHlEqSzWYuMNEn85rXZoIa3g7gWj4q14ufEBpDf2R8VuZr6T/AGyxZmMz5btg8kd6Gowu8rDYBh2LWbZgGuBYbxc0g4YAXpGc4yOpQOobj7JWLkZ5pNbqk6hrTYnPDmCucR+SgNFSxAQB/VA541KZ9njOVG6NSsIhLJz6kziAiIJyTeDk7FRCXJKcWbm7UlbhGvbKV5hDWYmMS9znDHnHuR2izksLQ1g5MYMM9BIMda1musrMjVqc12mP8R7EvGbB5FBnO8vqH3gdiz/Jr+LMdZnODQJwLTgxrfJyxbrV0aErvIddqQGkXnEhuJk8o4dqI6Zrea65/wC21tPtYAVUq2hzjLnFx2kknrKaytwteJGAcupSab0nl8YZmfR3kbbPZ25uc858ljWgn95xnVsWdJRNV1gtoG0Uh5FEffe4/wAt1Mbe/wA26z91jQfaie1UJSVqC1irWc7y3Odzkn3qOECKFUPdT3EKSK0K9SiKYZSYS4wX1HgXpHm0wCQ1u/M7lRLUyJAJaghPrQEIiZp7MRuO0LSZpQugWiarNkhrhvD7pKxgiVG06yUqxiyte13q1KlKD+6XEGd2KG2cHLRTEvpOja2Hxz3CY6Vkgq9R0xaGgNbWqADIB7sObFQUSwJi0LQoMNd//Grta4+dVvEHncAY6VtHgNWLbzKlJ0iRBdB5jEIOXZcHlAnmcG+8FFdpanObztBA+8HA9is6R0RWo/2tNzR60S3ocMO1UC1UWmh3m1mndfcz+cNCCpXe04lp/Df2iVWLU11EWPDdrWnocPcQkbTTObOo/MCqxamuILJfQObSOhru5NcoajHO0j+UlVriHi0Frwekcnt6yP5mhCbCDk6dwfTd2AyqxpoTTKVCLHi0+q/8MpKrxZSUqBalOAgBRSijATobyQeijTiECIKAoTgJgrVgsb6zwyk0uceoDaTqCKhYycACScABit1/Bd7KPG13tpD1XSXbhA847Fv2WwWfR9PjaxD6pHJ5/Vpg9rj2ZLkdM6YqWh96ocPNYPJaN2/egoJJryYuQEkUF5K8geExCYuTXlQ6SG8mvoJITqMVE/GIJIV7R2k61EzSeW44tzaedpwKzuMS4xB21l4cG7FakCdrDAPO10x1rM0hpKx1ZPgzmO9am9rf7sXexc7xiY1ERLUaJ5MxqnPpQFij4xWrFZqlU3aYvH1ZbPQCZKCAtQ3Vrjg7avsj1t70qvBy1ATxRPMWk9QOKDIuprieq1zSQ4FpGYIII6Coy4ohyxCWIXVChNRUHcSUN8pIHa5EComqQFAaJBKcuUByia4asVlaatHIAacS4ZbB+QmZZ2tYXttDA4ARTN4vcdcFrSB96FaHW6C0FUtLuTyWDynnIbhtO5dpaLRZ9HUoYJe4YDz3n1nHU38hcVon6SHU6XFupMlrYYRLADtc0YHohc/bdOOqvL3m84nEl3dqUpWvpLSL67y+q6SctjR6rRqCqSsWppR2ogdarv0g8+f2FKLdCXKCpa2DNw96559YnN5PQUDQPOvHsVotuP0swbVGdMN1NJWeyuxuVMdOPvUjtKnCABzJRa34yecqZ6ifgl4ZV+zPV/VUTpN2/rRHSb9ytJa4bTW+z93elx9b1P5e9UDpB+3sQm2P9YqUtpxVqNmeMz1AHthWKb3Ft4vIETjh2ALN49x84omsqHJrz0HuVRrtcTEPBwJ2YASc1Iy0gZuCxvBqnqP6ip26MqkZRz3kGqLQ31h0z3JNtDfWaOvuWaNEP1+5xRjQ7tp9lThWga7PXb/e7k3hTB57e3uVHxOdp9kJxoU/tdQTgdTo3hvUpQHVG1m+q8m90PieuV0DvpFsvFl3Lvj0fJxO58xHPC83doQjO+OhQ+J3F7GAkXyRLhgIBOrmThHodfhpZK7RxlJrgRk6pQDh7TgQq3iqy1237PVuHWxxFRrTsvMJjrK4+pwYe30jTjkA4mJzAWrZbKxgusFozzu0247ZcEBW3RNWnmA4bWG8OoYjpCz6jSMwRz4K1bjVpEQHOadbX0i4dDHmeoIrC59e83jHNF3EVXXAZBES4454wgzikuna+0QJ8Fy/Wf8ASkpY4E6RdqPUEJtTzrPXChAb6zugAfFE1rNd49Q9y1wyfjdp+KMPJyDncwJU1G2hvksA6p67ql8aO1BFDSsFRwm6B+8YPUpG6Gcc3NHNJ7kPjB+wf3vmTeHVN3b8Sli3T0Gzzqruhg+LlO3QVn1vq9AprM8KqbR1N7kTXVjlJ5mg+4KKuWnQlPDiqrgNfGNHRF0qnW0dTaY4++ZxDGPB9p2ClZZbScmVDzMd8Ano6BtRMilWP3HjHnhSxTdQYfJa/pM9gahFgccg72T8VtM4PW0+iq9Mj3lSs4K20+jd0up/FybFMRmjXj0bj2IvFbjmxw6QffC3m8CrWc2NHO+l3qRvAa0a+KHPUb8Amy059mjYOLXdbB8VPVe1gk0mRIn+zw3wDJW+3gJW11aA/in4NRfUZ0cq0Wcffef8KmxTL4ukPsjvFwe9OOK/5fWz4LVZwIYM7XQHNePcnbwTs3nW6kP4Z+dLWmYKtMZFg5p+DU5tjPXHVU+Rag4OWAeVb2dFP/WkdFaLGdsnmY0fEpZTLFsp/aDqqfKnFtp+uOo/FaPg+iG52qoeYU/lQmroYemrHppj/LSykVLStmAxa555+4hO7TNm1Uj7/wDNCk8ZaGGuu7pHwal4/wBDD0dZ333/AAhOehm19I0yDdvgwYim2J1Z1SqdktoMX+MkASRBk7mkwt13CrRAys1U/wASr8yD656MGVieeepU+dOehT8Np6jX6G0x8Cgqvpvi8y0OgyOWGxzRTV13D2wjybAOlxPvKiP0h2ceTo+l94ApUnCKjVYzFlK0j/5BH+Sp26QH2doPPaBPWaCru+kSn5tgsw52N+VRO+kZ3m2Syj+G35UqTgtKWi+0XKVVrwQWudWD24GSCziwHdansWlWCTWsl/LAVSwDDHADm6lU/SNW1ULMP4Te5R1fpEtB8mnQbzUmpUpcOg8fWb/08f8A2HpLmP0gWzbT/DanTWV2ZbbTZxnxh6Wj/CpRpGzD0dQ87u6FSFjajbY27O0rdMLo0zZxlZ553u+ZSDhHSGVmp9Mn3qiLIzYjFlb6o6lKhVwcKwPJs1Efcafgj+utQeTSpDmY0e4KmLM31R1IhZxsHUnBytfXq06rg5gh+vNs1PjmlRCgNgTiiE4Xk54Z20+kPUozwqtp9I7qUvFJxSTg5VTwjth9JU6v6IHaath9JV7Ve4pPxYQ5Zp0laz6Sr1lAbVaT59T2j3rV4sJ7iHLHL65zc/2z3oDTrHMu9r+q3LiV1UpheC1Py5LwKpu61uwErqWUwvF793We5ONHP3dq3Lqe6llMTxa7aOop/Fjto6lt3UoSymL4sO3sT+LN/Ytm6huqFMnxZvPYnGjRtPYtUUzsRCgdhVKZQ0a3f1pxo5uztK1RQOxP4OdihTLFgbsS8DbsC1PBihNlO5Upm+DN2DqT8QNgV82Y7QmNm3olKPFBJXfBt6SCkEQSSQGESSSgcIkkkUSdJJA6SSSKdJJJA6QSSQOmSSUUkkklQ4ClASSQHCKEySIOESSSyHCRTpKgSkUkkAFMEklUlMxg2DqVmjSbjyR1BJJSWTCmNg6gnSSWV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l-PL"/>
          </a:p>
        </p:txBody>
      </p:sp>
      <p:pic>
        <p:nvPicPr>
          <p:cNvPr id="31749" name="Picture 5"/>
          <p:cNvPicPr>
            <a:picLocks noChangeAspect="1" noChangeArrowheads="1"/>
          </p:cNvPicPr>
          <p:nvPr/>
        </p:nvPicPr>
        <p:blipFill>
          <a:blip r:embed="rId3"/>
          <a:srcRect/>
          <a:stretch>
            <a:fillRect/>
          </a:stretch>
        </p:blipFill>
        <p:spPr bwMode="auto">
          <a:xfrm rot="294845">
            <a:off x="3509756" y="3539701"/>
            <a:ext cx="2670456" cy="2000264"/>
          </a:xfrm>
          <a:prstGeom prst="rect">
            <a:avLst/>
          </a:prstGeom>
          <a:noFill/>
          <a:ln w="9525">
            <a:noFill/>
            <a:miter lim="800000"/>
            <a:headEnd/>
            <a:tailEnd/>
          </a:ln>
          <a:effectLst/>
        </p:spPr>
      </p:pic>
      <p:sp>
        <p:nvSpPr>
          <p:cNvPr id="11" name="pole tekstowe 10"/>
          <p:cNvSpPr txBox="1"/>
          <p:nvPr/>
        </p:nvSpPr>
        <p:spPr>
          <a:xfrm rot="294845">
            <a:off x="3581194" y="5968593"/>
            <a:ext cx="1928826" cy="369332"/>
          </a:xfrm>
          <a:prstGeom prst="rect">
            <a:avLst/>
          </a:prstGeom>
          <a:noFill/>
        </p:spPr>
        <p:txBody>
          <a:bodyPr wrap="square" rtlCol="0">
            <a:spAutoFit/>
          </a:bodyPr>
          <a:lstStyle/>
          <a:p>
            <a:r>
              <a:rPr lang="pl-PL" dirty="0" err="1" smtClean="0"/>
              <a:t>Expressway</a:t>
            </a:r>
            <a:r>
              <a:rPr lang="pl-PL" dirty="0" smtClean="0"/>
              <a:t> H2</a:t>
            </a:r>
            <a:endParaRPr lang="pl-PL" dirty="0"/>
          </a:p>
        </p:txBody>
      </p:sp>
      <p:pic>
        <p:nvPicPr>
          <p:cNvPr id="31751" name="Picture 7" descr="http://losyziemi.pl/wp-content/uploads/2013/02/Elektrownia-atomowa-KR%C5%A0KO-Slovenia.jpg"/>
          <p:cNvPicPr>
            <a:picLocks noChangeAspect="1" noChangeArrowheads="1"/>
          </p:cNvPicPr>
          <p:nvPr/>
        </p:nvPicPr>
        <p:blipFill>
          <a:blip r:embed="rId4" cstate="print"/>
          <a:srcRect/>
          <a:stretch>
            <a:fillRect/>
          </a:stretch>
        </p:blipFill>
        <p:spPr bwMode="auto">
          <a:xfrm rot="21242916">
            <a:off x="6165715" y="1274404"/>
            <a:ext cx="2635870" cy="1940896"/>
          </a:xfrm>
          <a:prstGeom prst="rect">
            <a:avLst/>
          </a:prstGeom>
          <a:noFill/>
        </p:spPr>
      </p:pic>
      <p:sp>
        <p:nvSpPr>
          <p:cNvPr id="13" name="pole tekstowe 12"/>
          <p:cNvSpPr txBox="1"/>
          <p:nvPr/>
        </p:nvSpPr>
        <p:spPr>
          <a:xfrm rot="21242916">
            <a:off x="6313473" y="3410303"/>
            <a:ext cx="2428892" cy="646331"/>
          </a:xfrm>
          <a:prstGeom prst="rect">
            <a:avLst/>
          </a:prstGeom>
          <a:noFill/>
        </p:spPr>
        <p:txBody>
          <a:bodyPr wrap="square" rtlCol="0">
            <a:spAutoFit/>
          </a:bodyPr>
          <a:lstStyle/>
          <a:p>
            <a:r>
              <a:rPr lang="en-US" dirty="0" smtClean="0"/>
              <a:t>nuclear power plant in </a:t>
            </a:r>
            <a:r>
              <a:rPr lang="en-US" dirty="0" err="1" smtClean="0"/>
              <a:t>Krsko</a:t>
            </a:r>
            <a:endParaRPr lang="pl-PL" dirty="0"/>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4000"/>
                            </p:stCondLst>
                            <p:childTnLst>
                              <p:par>
                                <p:cTn id="11" presetID="8" presetClass="entr" presetSubtype="16" fill="hold" nodeType="afterEffect">
                                  <p:stCondLst>
                                    <p:cond delay="0"/>
                                  </p:stCondLst>
                                  <p:childTnLst>
                                    <p:set>
                                      <p:cBhvr>
                                        <p:cTn id="12" dur="1" fill="hold">
                                          <p:stCondLst>
                                            <p:cond delay="0"/>
                                          </p:stCondLst>
                                        </p:cTn>
                                        <p:tgtEl>
                                          <p:spTgt spid="31746"/>
                                        </p:tgtEl>
                                        <p:attrNameLst>
                                          <p:attrName>style.visibility</p:attrName>
                                        </p:attrNameLst>
                                      </p:cBhvr>
                                      <p:to>
                                        <p:strVal val="visible"/>
                                      </p:to>
                                    </p:set>
                                    <p:animEffect transition="in" filter="diamond(in)">
                                      <p:cBhvr>
                                        <p:cTn id="13" dur="1000"/>
                                        <p:tgtEl>
                                          <p:spTgt spid="31746"/>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amond(in)">
                                      <p:cBhvr>
                                        <p:cTn id="16" dur="1000"/>
                                        <p:tgtEl>
                                          <p:spTgt spid="8"/>
                                        </p:tgtEl>
                                      </p:cBhvr>
                                    </p:animEffect>
                                  </p:childTnLst>
                                </p:cTn>
                              </p:par>
                              <p:par>
                                <p:cTn id="17" presetID="8" presetClass="entr" presetSubtype="16" fill="hold" nodeType="withEffect">
                                  <p:stCondLst>
                                    <p:cond delay="0"/>
                                  </p:stCondLst>
                                  <p:childTnLst>
                                    <p:set>
                                      <p:cBhvr>
                                        <p:cTn id="18" dur="1" fill="hold">
                                          <p:stCondLst>
                                            <p:cond delay="0"/>
                                          </p:stCondLst>
                                        </p:cTn>
                                        <p:tgtEl>
                                          <p:spTgt spid="31749"/>
                                        </p:tgtEl>
                                        <p:attrNameLst>
                                          <p:attrName>style.visibility</p:attrName>
                                        </p:attrNameLst>
                                      </p:cBhvr>
                                      <p:to>
                                        <p:strVal val="visible"/>
                                      </p:to>
                                    </p:set>
                                    <p:animEffect transition="in" filter="diamond(in)">
                                      <p:cBhvr>
                                        <p:cTn id="19" dur="1000"/>
                                        <p:tgtEl>
                                          <p:spTgt spid="31749"/>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amond(in)">
                                      <p:cBhvr>
                                        <p:cTn id="22" dur="1000"/>
                                        <p:tgtEl>
                                          <p:spTgt spid="11"/>
                                        </p:tgtEl>
                                      </p:cBhvr>
                                    </p:animEffect>
                                  </p:childTnLst>
                                </p:cTn>
                              </p:par>
                              <p:par>
                                <p:cTn id="23" presetID="8" presetClass="entr" presetSubtype="16" fill="hold" nodeType="withEffect">
                                  <p:stCondLst>
                                    <p:cond delay="0"/>
                                  </p:stCondLst>
                                  <p:childTnLst>
                                    <p:set>
                                      <p:cBhvr>
                                        <p:cTn id="24" dur="1" fill="hold">
                                          <p:stCondLst>
                                            <p:cond delay="0"/>
                                          </p:stCondLst>
                                        </p:cTn>
                                        <p:tgtEl>
                                          <p:spTgt spid="31751"/>
                                        </p:tgtEl>
                                        <p:attrNameLst>
                                          <p:attrName>style.visibility</p:attrName>
                                        </p:attrNameLst>
                                      </p:cBhvr>
                                      <p:to>
                                        <p:strVal val="visible"/>
                                      </p:to>
                                    </p:set>
                                    <p:animEffect transition="in" filter="diamond(in)">
                                      <p:cBhvr>
                                        <p:cTn id="25" dur="1000"/>
                                        <p:tgtEl>
                                          <p:spTgt spid="31751"/>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amond(in)">
                                      <p:cBhvr>
                                        <p:cTn id="2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500034" y="3214686"/>
            <a:ext cx="8229600" cy="2740037"/>
          </a:xfrm>
        </p:spPr>
        <p:txBody>
          <a:bodyPr>
            <a:normAutofit fontScale="92500"/>
          </a:bodyPr>
          <a:lstStyle/>
          <a:p>
            <a:pPr algn="just"/>
            <a:r>
              <a:rPr lang="en-US" dirty="0" smtClean="0"/>
              <a:t>Is a country in Eastern Europe. It is bordered on the north by Belarus, to the west of the Polish, Slovakia and Hungary to the south of Romania and Moldova and the Black Sea and the Azov Sea, north east and east with the Russian Federation.</a:t>
            </a:r>
            <a:endParaRPr lang="pl-PL" dirty="0" smtClean="0"/>
          </a:p>
          <a:p>
            <a:pPr algn="just"/>
            <a:r>
              <a:rPr lang="pl-PL" dirty="0" smtClean="0"/>
              <a:t>Capital </a:t>
            </a:r>
            <a:r>
              <a:rPr lang="pl-PL" dirty="0" err="1" smtClean="0"/>
              <a:t>is</a:t>
            </a:r>
            <a:r>
              <a:rPr lang="pl-PL" dirty="0" smtClean="0"/>
              <a:t> </a:t>
            </a:r>
            <a:r>
              <a:rPr lang="pl-PL" dirty="0" err="1" smtClean="0"/>
              <a:t>Kiev</a:t>
            </a:r>
            <a:endParaRPr lang="pl-PL" dirty="0"/>
          </a:p>
        </p:txBody>
      </p:sp>
      <p:sp>
        <p:nvSpPr>
          <p:cNvPr id="3" name="Tytuł 2"/>
          <p:cNvSpPr>
            <a:spLocks noGrp="1"/>
          </p:cNvSpPr>
          <p:nvPr>
            <p:ph type="title"/>
          </p:nvPr>
        </p:nvSpPr>
        <p:spPr/>
        <p:txBody>
          <a:bodyPr/>
          <a:lstStyle/>
          <a:p>
            <a:r>
              <a:rPr lang="pl-PL" dirty="0" err="1" smtClean="0">
                <a:latin typeface="Berlin Sans FB Demi" pitchFamily="34" charset="0"/>
              </a:rPr>
              <a:t>Ukraine</a:t>
            </a:r>
            <a:endParaRPr lang="pl-PL" dirty="0">
              <a:latin typeface="Berlin Sans FB Demi" pitchFamily="34" charset="0"/>
            </a:endParaRPr>
          </a:p>
        </p:txBody>
      </p:sp>
      <p:pic>
        <p:nvPicPr>
          <p:cNvPr id="4" name="Obraz 3" descr="U.jpg"/>
          <p:cNvPicPr>
            <a:picLocks noChangeAspect="1"/>
          </p:cNvPicPr>
          <p:nvPr/>
        </p:nvPicPr>
        <p:blipFill>
          <a:blip r:embed="rId2" cstate="print"/>
          <a:stretch>
            <a:fillRect/>
          </a:stretch>
        </p:blipFill>
        <p:spPr>
          <a:xfrm>
            <a:off x="2857488" y="357166"/>
            <a:ext cx="4229091" cy="2643182"/>
          </a:xfrm>
          <a:prstGeom prst="rect">
            <a:avLst/>
          </a:prstGeom>
        </p:spPr>
      </p:pic>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par>
                                <p:cTn id="10" presetID="29"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par>
                          <p:cTn id="15" fill="hold">
                            <p:stCondLst>
                              <p:cond delay="2100"/>
                            </p:stCondLst>
                            <p:childTnLst>
                              <p:par>
                                <p:cTn id="16" presetID="20"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wedge">
                                      <p:cBhvr>
                                        <p:cTn id="18" dur="2000"/>
                                        <p:tgtEl>
                                          <p:spTgt spid="2">
                                            <p:txEl>
                                              <p:pRg st="0" end="0"/>
                                            </p:txEl>
                                          </p:spTgt>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wedge">
                                      <p:cBhvr>
                                        <p:cTn id="21"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p:txBody>
          <a:bodyPr/>
          <a:lstStyle/>
          <a:p>
            <a:r>
              <a:rPr lang="pl-PL" dirty="0" err="1" smtClean="0">
                <a:latin typeface="Berlin Sans FB Demi" pitchFamily="34" charset="0"/>
              </a:rPr>
              <a:t>Points</a:t>
            </a:r>
            <a:r>
              <a:rPr lang="pl-PL" dirty="0" smtClean="0">
                <a:latin typeface="Berlin Sans FB Demi" pitchFamily="34" charset="0"/>
              </a:rPr>
              <a:t> of </a:t>
            </a:r>
            <a:r>
              <a:rPr lang="pl-PL" dirty="0" err="1" smtClean="0">
                <a:latin typeface="Berlin Sans FB Demi" pitchFamily="34" charset="0"/>
              </a:rPr>
              <a:t>interest</a:t>
            </a:r>
            <a:r>
              <a:rPr lang="pl-PL" dirty="0" smtClean="0">
                <a:latin typeface="Berlin Sans FB Demi" pitchFamily="34" charset="0"/>
              </a:rPr>
              <a:t> </a:t>
            </a:r>
            <a:r>
              <a:rPr lang="pl-PL" dirty="0" err="1" smtClean="0">
                <a:latin typeface="Berlin Sans FB Demi" pitchFamily="34" charset="0"/>
              </a:rPr>
              <a:t>in</a:t>
            </a:r>
            <a:r>
              <a:rPr lang="pl-PL" dirty="0" smtClean="0">
                <a:latin typeface="Berlin Sans FB Demi" pitchFamily="34" charset="0"/>
              </a:rPr>
              <a:t> </a:t>
            </a:r>
            <a:r>
              <a:rPr lang="pl-PL" dirty="0" err="1" smtClean="0">
                <a:latin typeface="Berlin Sans FB Demi" pitchFamily="34" charset="0"/>
              </a:rPr>
              <a:t>Ukraine</a:t>
            </a:r>
            <a:endParaRPr lang="pl-PL" dirty="0">
              <a:latin typeface="Berlin Sans FB Demi" pitchFamily="34" charset="0"/>
            </a:endParaRPr>
          </a:p>
        </p:txBody>
      </p:sp>
      <p:sp>
        <p:nvSpPr>
          <p:cNvPr id="6" name="pole tekstowe 5"/>
          <p:cNvSpPr txBox="1"/>
          <p:nvPr/>
        </p:nvSpPr>
        <p:spPr>
          <a:xfrm>
            <a:off x="0" y="5429264"/>
            <a:ext cx="9144000" cy="661720"/>
          </a:xfrm>
          <a:prstGeom prst="rect">
            <a:avLst/>
          </a:prstGeom>
          <a:noFill/>
        </p:spPr>
        <p:txBody>
          <a:bodyPr wrap="square" rtlCol="0">
            <a:spAutoFit/>
          </a:bodyPr>
          <a:lstStyle/>
          <a:p>
            <a:r>
              <a:rPr lang="en-US" sz="3700" dirty="0" smtClean="0"/>
              <a:t>Monastery of St. Michael the Archangel</a:t>
            </a:r>
            <a:endParaRPr lang="pl-PL" sz="3700" dirty="0"/>
          </a:p>
        </p:txBody>
      </p:sp>
      <p:pic>
        <p:nvPicPr>
          <p:cNvPr id="32770" name="Picture 2" descr="Ukraina, Kijów, Monaster św. Michała Archanioła"/>
          <p:cNvPicPr>
            <a:picLocks noChangeAspect="1" noChangeArrowheads="1"/>
          </p:cNvPicPr>
          <p:nvPr/>
        </p:nvPicPr>
        <p:blipFill>
          <a:blip r:embed="rId2" cstate="print"/>
          <a:srcRect/>
          <a:stretch>
            <a:fillRect/>
          </a:stretch>
        </p:blipFill>
        <p:spPr bwMode="auto">
          <a:xfrm>
            <a:off x="1214414" y="1643050"/>
            <a:ext cx="5857916" cy="3661198"/>
          </a:xfrm>
          <a:prstGeom prst="rect">
            <a:avLst/>
          </a:prstGeom>
          <a:noFill/>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5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1"/>
                                          </p:val>
                                        </p:tav>
                                        <p:tav tm="100000">
                                          <p:val>
                                            <p:strVal val="#ppt_x"/>
                                          </p:val>
                                        </p:tav>
                                      </p:tavLst>
                                    </p:anim>
                                    <p:anim calcmode="lin" valueType="num">
                                      <p:cBhvr>
                                        <p:cTn id="9" dur="1000" fill="hold"/>
                                        <p:tgtEl>
                                          <p:spTgt spid="3"/>
                                        </p:tgtEl>
                                        <p:attrNameLst>
                                          <p:attrName>ppt_y</p:attrName>
                                        </p:attrNameLst>
                                      </p:cBhvr>
                                      <p:tavLst>
                                        <p:tav tm="0">
                                          <p:val>
                                            <p:strVal val="#ppt_y"/>
                                          </p:val>
                                        </p:tav>
                                        <p:tav tm="100000">
                                          <p:val>
                                            <p:strVal val="#ppt_y"/>
                                          </p:val>
                                        </p:tav>
                                      </p:tavLst>
                                    </p:anim>
                                  </p:childTnLst>
                                </p:cTn>
                              </p:par>
                            </p:childTnLst>
                          </p:cTn>
                        </p:par>
                        <p:par>
                          <p:cTn id="10" fill="hold">
                            <p:stCondLst>
                              <p:cond delay="3900"/>
                            </p:stCondLst>
                            <p:childTnLst>
                              <p:par>
                                <p:cTn id="11" presetID="8" presetClass="entr" presetSubtype="16" fill="hold" nodeType="afterEffect">
                                  <p:stCondLst>
                                    <p:cond delay="500"/>
                                  </p:stCondLst>
                                  <p:childTnLst>
                                    <p:set>
                                      <p:cBhvr>
                                        <p:cTn id="12" dur="1" fill="hold">
                                          <p:stCondLst>
                                            <p:cond delay="0"/>
                                          </p:stCondLst>
                                        </p:cTn>
                                        <p:tgtEl>
                                          <p:spTgt spid="32770"/>
                                        </p:tgtEl>
                                        <p:attrNameLst>
                                          <p:attrName>style.visibility</p:attrName>
                                        </p:attrNameLst>
                                      </p:cBhvr>
                                      <p:to>
                                        <p:strVal val="visible"/>
                                      </p:to>
                                    </p:set>
                                    <p:animEffect transition="in" filter="diamond(in)">
                                      <p:cBhvr>
                                        <p:cTn id="13" dur="2000"/>
                                        <p:tgtEl>
                                          <p:spTgt spid="32770"/>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amond(in)">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
  <a:themeElements>
    <a:clrScheme name="Hol">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ol">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ol">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321</TotalTime>
  <Words>743</Words>
  <Application>Microsoft Office PowerPoint</Application>
  <PresentationFormat>Pokaz na ekranie (4:3)</PresentationFormat>
  <Paragraphs>64</Paragraphs>
  <Slides>19</Slides>
  <Notes>0</Notes>
  <HiddenSlides>0</HiddenSlides>
  <MMClips>0</MMClips>
  <ScaleCrop>false</ScaleCrop>
  <HeadingPairs>
    <vt:vector size="4" baseType="variant">
      <vt:variant>
        <vt:lpstr>Motyw</vt:lpstr>
      </vt:variant>
      <vt:variant>
        <vt:i4>1</vt:i4>
      </vt:variant>
      <vt:variant>
        <vt:lpstr>Tytuły slajdów</vt:lpstr>
      </vt:variant>
      <vt:variant>
        <vt:i4>19</vt:i4>
      </vt:variant>
    </vt:vector>
  </HeadingPairs>
  <TitlesOfParts>
    <vt:vector size="20" baseType="lpstr">
      <vt:lpstr>Hol</vt:lpstr>
      <vt:lpstr>The European Countries </vt:lpstr>
      <vt:lpstr>France</vt:lpstr>
      <vt:lpstr>Points of interest  in France</vt:lpstr>
      <vt:lpstr>Great Britain</vt:lpstr>
      <vt:lpstr>Points of interest  in Great Britain</vt:lpstr>
      <vt:lpstr>Poland</vt:lpstr>
      <vt:lpstr>Points of interest  in Poland</vt:lpstr>
      <vt:lpstr>Norway</vt:lpstr>
      <vt:lpstr>Points of interest  in Norway</vt:lpstr>
      <vt:lpstr>Hungary</vt:lpstr>
      <vt:lpstr>Points of interest  in Hungary</vt:lpstr>
      <vt:lpstr>Sweden</vt:lpstr>
      <vt:lpstr>Points of interest  in Sweden</vt:lpstr>
      <vt:lpstr>Croatia</vt:lpstr>
      <vt:lpstr>Points of interest  in Croatia</vt:lpstr>
      <vt:lpstr>Slovenia</vt:lpstr>
      <vt:lpstr>Points of interest  in Slovenia</vt:lpstr>
      <vt:lpstr>Ukraine</vt:lpstr>
      <vt:lpstr>Points of interest in Ukraine</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Countries</dc:title>
  <dc:creator>.</dc:creator>
  <cp:lastModifiedBy>TEACHER1</cp:lastModifiedBy>
  <cp:revision>40</cp:revision>
  <dcterms:created xsi:type="dcterms:W3CDTF">2013-05-15T11:08:47Z</dcterms:created>
  <dcterms:modified xsi:type="dcterms:W3CDTF">2013-05-23T18:06:09Z</dcterms:modified>
</cp:coreProperties>
</file>