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olny kształt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BE1FB16-E96C-444C-B4BF-0ACE6DCEACF0}" type="datetimeFigureOut">
              <a:rPr lang="pl-PL" smtClean="0"/>
              <a:pPr/>
              <a:t>2013-05-24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958B01D-F6CE-4C0A-9BF5-F7EB6ECF34A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iotekawszkole.pl/archiwum/2006/09/prezentacje.ph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58204" cy="2428892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accent3"/>
                </a:solidFill>
              </a:rPr>
              <a:t>SPRAWNI - NIEPEŁNOSPRAWNI</a:t>
            </a:r>
            <a:endParaRPr lang="pl-PL" b="1" dirty="0">
              <a:solidFill>
                <a:schemeClr val="accent3"/>
              </a:solidFill>
            </a:endParaRPr>
          </a:p>
        </p:txBody>
      </p:sp>
      <p:sp>
        <p:nvSpPr>
          <p:cNvPr id="8" name="Symbol zastępczy zawartości 7"/>
          <p:cNvSpPr>
            <a:spLocks noGrp="1"/>
          </p:cNvSpPr>
          <p:nvPr>
            <p:ph idx="1"/>
          </p:nvPr>
        </p:nvSpPr>
        <p:spPr>
          <a:xfrm>
            <a:off x="457200" y="3929067"/>
            <a:ext cx="7467600" cy="1714512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pl-PL" sz="3200" dirty="0" smtClean="0"/>
              <a:t>Projekt edukacyjny:</a:t>
            </a:r>
          </a:p>
          <a:p>
            <a:pPr algn="ctr">
              <a:buNone/>
            </a:pPr>
            <a:r>
              <a:rPr lang="pl-PL" sz="3200" dirty="0" smtClean="0"/>
              <a:t>„Sport to zdrowie – wczoraj, dziś, jutro”.</a:t>
            </a:r>
          </a:p>
          <a:p>
            <a:pPr algn="ctr"/>
            <a:endParaRPr lang="pl-PL" dirty="0" smtClean="0"/>
          </a:p>
          <a:p>
            <a:pPr algn="ctr">
              <a:buNone/>
            </a:pPr>
            <a:r>
              <a:rPr lang="pl-PL" sz="1900" dirty="0" smtClean="0"/>
              <a:t>Monika </a:t>
            </a:r>
            <a:r>
              <a:rPr lang="pl-PL" sz="1900" dirty="0" err="1" smtClean="0"/>
              <a:t>Zygarowicz</a:t>
            </a:r>
            <a:r>
              <a:rPr lang="pl-PL" sz="1900" dirty="0" smtClean="0"/>
              <a:t>, Aleksandra </a:t>
            </a:r>
            <a:r>
              <a:rPr lang="pl-PL" sz="1900" dirty="0" err="1" smtClean="0"/>
              <a:t>Fejkiel</a:t>
            </a:r>
            <a:endParaRPr lang="pl-PL" sz="1900" dirty="0" smtClean="0"/>
          </a:p>
          <a:p>
            <a:pPr algn="ctr">
              <a:buNone/>
            </a:pPr>
            <a:r>
              <a:rPr lang="pl-PL" sz="1900" smtClean="0"/>
              <a:t>p</a:t>
            </a:r>
            <a:r>
              <a:rPr lang="pl-PL" sz="1900" smtClean="0"/>
              <a:t>od kierunkiem Iwony  Janochy</a:t>
            </a:r>
            <a:endParaRPr lang="pl-PL" sz="1900" dirty="0" smtClean="0"/>
          </a:p>
          <a:p>
            <a:endParaRPr lang="pl-PL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500034" y="642918"/>
            <a:ext cx="7467600" cy="1214446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accent3"/>
                </a:solidFill>
              </a:rPr>
              <a:t/>
            </a:r>
            <a:br>
              <a:rPr lang="pl-PL" b="1" dirty="0" smtClean="0">
                <a:solidFill>
                  <a:schemeClr val="accent3"/>
                </a:solidFill>
              </a:rPr>
            </a:br>
            <a:r>
              <a:rPr lang="pl-PL" b="1" dirty="0" smtClean="0">
                <a:solidFill>
                  <a:schemeClr val="accent3"/>
                </a:solidFill>
              </a:rPr>
              <a:t>Na początek zagadka.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dirty="0" smtClean="0"/>
              <a:t/>
            </a:r>
            <a:br>
              <a:rPr lang="pl-PL" dirty="0" smtClean="0"/>
            </a:br>
            <a:endParaRPr lang="pl-PL" dirty="0">
              <a:solidFill>
                <a:schemeClr val="accent3"/>
              </a:solidFill>
            </a:endParaRPr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457200" y="2357430"/>
            <a:ext cx="7467600" cy="376873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3600" dirty="0" smtClean="0"/>
              <a:t>	Odpowiedz jednym słowem na pytanie:</a:t>
            </a:r>
            <a:endParaRPr lang="pl-PL" sz="36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3"/>
                </a:solidFill>
              </a:rPr>
              <a:t>CO PRZEDSTAWIA ZDJĘCIE?</a:t>
            </a:r>
            <a:endParaRPr lang="pl-PL" b="1" dirty="0">
              <a:solidFill>
                <a:schemeClr val="accent3"/>
              </a:solidFill>
            </a:endParaRPr>
          </a:p>
        </p:txBody>
      </p:sp>
      <p:pic>
        <p:nvPicPr>
          <p:cNvPr id="4" name="Picture 4" descr="20081004123206_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10" y="2000240"/>
            <a:ext cx="7858180" cy="4357718"/>
          </a:xfr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accent3"/>
                </a:solidFill>
              </a:rPr>
              <a:t>	</a:t>
            </a:r>
            <a:r>
              <a:rPr lang="pl-PL" b="1" dirty="0" smtClean="0">
                <a:solidFill>
                  <a:schemeClr val="accent3"/>
                </a:solidFill>
              </a:rPr>
              <a:t>TAK, TO JEST OGÓREK.</a:t>
            </a:r>
            <a:endParaRPr lang="pl-PL" b="1" dirty="0">
              <a:solidFill>
                <a:schemeClr val="accent3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</a:p>
          <a:p>
            <a:pPr>
              <a:buNone/>
            </a:pPr>
            <a:r>
              <a:rPr lang="pl-PL" dirty="0" smtClean="0"/>
              <a:t>	Ogórki różnią się od siebie, ale każdy osobno jest przecież… ogórkiem.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dirty="0" smtClean="0"/>
              <a:t>	</a:t>
            </a:r>
            <a:r>
              <a:rPr lang="pl-PL" sz="3200" b="1" dirty="0" smtClean="0">
                <a:solidFill>
                  <a:schemeClr val="accent3"/>
                </a:solidFill>
              </a:rPr>
              <a:t>TAK SAMO Z LUDŹMI – KAŻDY JEST INNY, ALE WSZYSCY SĄ SOBIE RÓWNI.</a:t>
            </a:r>
            <a:endParaRPr lang="pl-PL" sz="32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868610"/>
          </a:xfrm>
        </p:spPr>
        <p:txBody>
          <a:bodyPr>
            <a:normAutofit/>
          </a:bodyPr>
          <a:lstStyle/>
          <a:p>
            <a:r>
              <a:rPr lang="pl-PL" sz="3600" dirty="0" smtClean="0"/>
              <a:t>Większość ludzi ma możliwość pełnego korzystania ze wszystkiego, co oferuje współczesny świat.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143248"/>
            <a:ext cx="7467600" cy="2982915"/>
          </a:xfrm>
        </p:spPr>
        <p:txBody>
          <a:bodyPr/>
          <a:lstStyle/>
          <a:p>
            <a:pPr algn="ctr">
              <a:buNone/>
            </a:pPr>
            <a:r>
              <a:rPr lang="pl-PL" dirty="0" smtClean="0"/>
              <a:t>	</a:t>
            </a:r>
          </a:p>
          <a:p>
            <a:pPr algn="ctr">
              <a:buNone/>
            </a:pPr>
            <a:r>
              <a:rPr lang="pl-PL" sz="3600" b="1" dirty="0" smtClean="0">
                <a:solidFill>
                  <a:schemeClr val="accent3"/>
                </a:solidFill>
              </a:rPr>
              <a:t>Są jednak wśród nas i tacy, których życie wygląda inaczej niż Twoje.</a:t>
            </a:r>
            <a:endParaRPr lang="pl-PL" sz="36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500042"/>
            <a:ext cx="7467600" cy="1643074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>
                <a:solidFill>
                  <a:schemeClr val="accent3"/>
                </a:solidFill>
              </a:rPr>
              <a:t>NIEPEŁNOSPRAWNI – DOSTRZEGAJ ICH!</a:t>
            </a:r>
            <a:endParaRPr lang="pl-PL" b="1" dirty="0">
              <a:solidFill>
                <a:schemeClr val="accent3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3000372"/>
            <a:ext cx="7467600" cy="312579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sz="3200" dirty="0" smtClean="0"/>
              <a:t>	Miej oczy i uszy, </a:t>
            </a:r>
          </a:p>
          <a:p>
            <a:pPr algn="ctr">
              <a:buNone/>
            </a:pPr>
            <a:r>
              <a:rPr lang="pl-PL" sz="3200" dirty="0" smtClean="0"/>
              <a:t>serce i duszę </a:t>
            </a:r>
          </a:p>
          <a:p>
            <a:pPr algn="ctr">
              <a:buNone/>
            </a:pPr>
            <a:r>
              <a:rPr lang="pl-PL" sz="3200" dirty="0" smtClean="0"/>
              <a:t>   szeroko otwarte.</a:t>
            </a:r>
            <a:endParaRPr lang="pl-PL" sz="32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 err="1" smtClean="0">
                <a:solidFill>
                  <a:schemeClr val="accent3"/>
                </a:solidFill>
                <a:latin typeface="+mn-lt"/>
              </a:rPr>
              <a:t>Historia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latin typeface="+mn-lt"/>
              </a:rPr>
              <a:t>osób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latin typeface="+mn-lt"/>
              </a:rPr>
              <a:t>niepełnosprawnych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</a:rPr>
              <a:t> </a:t>
            </a:r>
            <a:br>
              <a:rPr lang="en-GB" sz="3200" b="1" dirty="0" smtClean="0">
                <a:solidFill>
                  <a:schemeClr val="accent3"/>
                </a:solidFill>
                <a:latin typeface="+mn-lt"/>
              </a:rPr>
            </a:br>
            <a:r>
              <a:rPr lang="en-GB" sz="3200" b="1" dirty="0" err="1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już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od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zarania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była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tragiczna</a:t>
            </a:r>
            <a:r>
              <a:rPr lang="en-GB" sz="3200" b="1" dirty="0" smtClean="0">
                <a:solidFill>
                  <a:schemeClr val="accent3"/>
                </a:solidFill>
                <a:latin typeface="+mn-lt"/>
                <a:cs typeface="Times New Roman" pitchFamily="18" charset="0"/>
              </a:rPr>
              <a:t>.</a:t>
            </a:r>
            <a:endParaRPr lang="pl-PL" sz="3200" b="1" dirty="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sz="3200" i="1" dirty="0" smtClean="0">
                <a:solidFill>
                  <a:srgbClr val="009900"/>
                </a:solidFill>
                <a:latin typeface="Tw Cen MT" pitchFamily="34" charset="0"/>
                <a:cs typeface="Times New Roman" pitchFamily="18" charset="0"/>
              </a:rPr>
              <a:t>	</a:t>
            </a:r>
            <a:r>
              <a:rPr lang="en-GB" dirty="0" smtClean="0">
                <a:cs typeface="Times New Roman" pitchFamily="18" charset="0"/>
              </a:rPr>
              <a:t>W </a:t>
            </a:r>
            <a:r>
              <a:rPr lang="en-GB" dirty="0" err="1" smtClean="0">
                <a:cs typeface="Times New Roman" pitchFamily="18" charset="0"/>
              </a:rPr>
              <a:t>starożytności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na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skutek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istniejącego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kultu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ciała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i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fizyczności</a:t>
            </a:r>
            <a:r>
              <a:rPr lang="en-GB" dirty="0" smtClean="0">
                <a:cs typeface="Times New Roman" pitchFamily="18" charset="0"/>
              </a:rPr>
              <a:t> los </a:t>
            </a:r>
            <a:r>
              <a:rPr lang="en-GB" dirty="0" err="1" smtClean="0">
                <a:cs typeface="Times New Roman" pitchFamily="18" charset="0"/>
              </a:rPr>
              <a:t>dzieci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upośledzonych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umysłowo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był</a:t>
            </a:r>
            <a:r>
              <a:rPr lang="en-GB" dirty="0" smtClean="0">
                <a:cs typeface="Times New Roman" pitchFamily="18" charset="0"/>
              </a:rPr>
              <a:t> z </a:t>
            </a:r>
            <a:r>
              <a:rPr lang="en-GB" dirty="0" err="1" smtClean="0">
                <a:cs typeface="Times New Roman" pitchFamily="18" charset="0"/>
              </a:rPr>
              <a:t>góry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przesądzony</a:t>
            </a:r>
            <a:r>
              <a:rPr lang="en-GB" dirty="0" smtClean="0">
                <a:cs typeface="Times New Roman" pitchFamily="18" charset="0"/>
              </a:rPr>
              <a:t>,</a:t>
            </a:r>
            <a:r>
              <a:rPr lang="pl-PL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np</a:t>
            </a:r>
            <a:r>
              <a:rPr lang="en-GB" dirty="0" smtClean="0">
                <a:cs typeface="Times New Roman" pitchFamily="18" charset="0"/>
              </a:rPr>
              <a:t>. w </a:t>
            </a:r>
            <a:r>
              <a:rPr lang="en-GB" dirty="0" err="1" smtClean="0">
                <a:cs typeface="Times New Roman" pitchFamily="18" charset="0"/>
              </a:rPr>
              <a:t>Sparcie</a:t>
            </a:r>
            <a:r>
              <a:rPr lang="pl-PL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wszyscy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rodzice</a:t>
            </a:r>
            <a:r>
              <a:rPr lang="pl-PL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mieli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obowiązek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pokazania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nowonarodzonego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dziecka</a:t>
            </a:r>
            <a:r>
              <a:rPr lang="en-GB" dirty="0" smtClean="0">
                <a:cs typeface="Times New Roman" pitchFamily="18" charset="0"/>
              </a:rPr>
              <a:t>. Chore </a:t>
            </a:r>
            <a:r>
              <a:rPr lang="en-GB" dirty="0" err="1" smtClean="0">
                <a:cs typeface="Times New Roman" pitchFamily="18" charset="0"/>
              </a:rPr>
              <a:t>lub</a:t>
            </a:r>
            <a:r>
              <a:rPr lang="en-GB" dirty="0" smtClean="0">
                <a:cs typeface="Times New Roman" pitchFamily="18" charset="0"/>
              </a:rPr>
              <a:t> w </a:t>
            </a:r>
            <a:r>
              <a:rPr lang="en-GB" dirty="0" err="1" smtClean="0">
                <a:cs typeface="Times New Roman" pitchFamily="18" charset="0"/>
              </a:rPr>
              <a:t>jakiś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sposób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inne</a:t>
            </a:r>
            <a:r>
              <a:rPr lang="en-GB" dirty="0" smtClean="0">
                <a:cs typeface="Times New Roman" pitchFamily="18" charset="0"/>
              </a:rPr>
              <a:t> - </a:t>
            </a:r>
            <a:r>
              <a:rPr lang="en-GB" dirty="0" err="1" smtClean="0">
                <a:cs typeface="Times New Roman" pitchFamily="18" charset="0"/>
              </a:rPr>
              <a:t>decyzją</a:t>
            </a:r>
            <a:r>
              <a:rPr lang="en-GB" dirty="0" smtClean="0">
                <a:cs typeface="Times New Roman" pitchFamily="18" charset="0"/>
              </a:rPr>
              <a:t> </a:t>
            </a:r>
            <a:r>
              <a:rPr lang="en-GB" dirty="0" err="1" smtClean="0">
                <a:cs typeface="Times New Roman" pitchFamily="18" charset="0"/>
              </a:rPr>
              <a:t>starszyzny</a:t>
            </a:r>
            <a:r>
              <a:rPr lang="en-GB" dirty="0" smtClean="0">
                <a:cs typeface="Times New Roman" pitchFamily="18" charset="0"/>
              </a:rPr>
              <a:t> - </a:t>
            </a:r>
            <a:r>
              <a:rPr lang="en-GB" dirty="0" err="1" smtClean="0">
                <a:cs typeface="Times New Roman" pitchFamily="18" charset="0"/>
              </a:rPr>
              <a:t>zrzucano</a:t>
            </a:r>
            <a:r>
              <a:rPr lang="en-GB" dirty="0" smtClean="0">
                <a:cs typeface="Times New Roman" pitchFamily="18" charset="0"/>
              </a:rPr>
              <a:t> w </a:t>
            </a:r>
            <a:r>
              <a:rPr lang="en-GB" dirty="0" err="1" smtClean="0">
                <a:cs typeface="Times New Roman" pitchFamily="18" charset="0"/>
              </a:rPr>
              <a:t>przepaść</a:t>
            </a:r>
            <a:r>
              <a:rPr lang="pl-PL" dirty="0" smtClean="0">
                <a:cs typeface="Times New Roman" pitchFamily="18" charset="0"/>
              </a:rPr>
              <a:t>.</a:t>
            </a:r>
            <a:r>
              <a:rPr lang="en-GB" dirty="0" smtClean="0"/>
              <a:t> </a:t>
            </a: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82726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 err="1" smtClean="0">
                <a:solidFill>
                  <a:schemeClr val="accent3"/>
                </a:solidFill>
              </a:rPr>
              <a:t>Historia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</a:rPr>
              <a:t>osób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</a:rPr>
              <a:t>niepełnosprawnych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br>
              <a:rPr lang="en-GB" sz="3200" b="1" dirty="0" smtClean="0">
                <a:solidFill>
                  <a:schemeClr val="accent3"/>
                </a:solidFill>
              </a:rPr>
            </a:b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już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od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zarania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była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tragiczna</a:t>
            </a:r>
            <a:endParaRPr lang="pl-PL" sz="3200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1714488"/>
            <a:ext cx="7467600" cy="450059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800" dirty="0" smtClean="0">
                <a:cs typeface="Times New Roman" pitchFamily="18" charset="0"/>
              </a:rPr>
              <a:t>	</a:t>
            </a:r>
            <a:r>
              <a:rPr lang="en-GB" sz="2800" dirty="0" smtClean="0">
                <a:cs typeface="Times New Roman" pitchFamily="18" charset="0"/>
              </a:rPr>
              <a:t>W </a:t>
            </a:r>
            <a:r>
              <a:rPr lang="en-GB" sz="2800" dirty="0" err="1" smtClean="0">
                <a:cs typeface="Times New Roman" pitchFamily="18" charset="0"/>
              </a:rPr>
              <a:t>wiekach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średnich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przesądy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głupota</a:t>
            </a:r>
            <a:r>
              <a:rPr lang="pl-PL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przyczyni</a:t>
            </a:r>
            <a:r>
              <a:rPr lang="en-GB" sz="2800" dirty="0" err="1" smtClean="0"/>
              <a:t>ł</a:t>
            </a:r>
            <a:r>
              <a:rPr lang="en-GB" sz="2800" dirty="0" err="1" smtClean="0">
                <a:cs typeface="Times New Roman" pitchFamily="18" charset="0"/>
              </a:rPr>
              <a:t>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się</a:t>
            </a:r>
            <a:r>
              <a:rPr lang="en-GB" sz="2800" dirty="0" smtClean="0">
                <a:cs typeface="Times New Roman" pitchFamily="18" charset="0"/>
              </a:rPr>
              <a:t> do </a:t>
            </a:r>
            <a:r>
              <a:rPr lang="en-GB" sz="2800" dirty="0" err="1" smtClean="0">
                <a:cs typeface="Times New Roman" pitchFamily="18" charset="0"/>
              </a:rPr>
              <a:t>powstania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przekonania</a:t>
            </a:r>
            <a:r>
              <a:rPr lang="en-GB" sz="2800" dirty="0" smtClean="0">
                <a:cs typeface="Times New Roman" pitchFamily="18" charset="0"/>
              </a:rPr>
              <a:t>, </a:t>
            </a:r>
            <a:r>
              <a:rPr lang="en-GB" sz="2800" dirty="0" err="1" smtClean="0">
                <a:cs typeface="Times New Roman" pitchFamily="18" charset="0"/>
              </a:rPr>
              <a:t>iż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osoby</a:t>
            </a:r>
            <a:r>
              <a:rPr lang="en-GB" sz="2800" dirty="0" smtClean="0">
                <a:cs typeface="Times New Roman" pitchFamily="18" charset="0"/>
              </a:rPr>
              <a:t> chore </a:t>
            </a:r>
            <a:r>
              <a:rPr lang="en-GB" sz="2800" dirty="0" err="1" smtClean="0">
                <a:cs typeface="Times New Roman" pitchFamily="18" charset="0"/>
              </a:rPr>
              <a:t>umysłowo</a:t>
            </a:r>
            <a:r>
              <a:rPr lang="en-GB" sz="2800" dirty="0" smtClean="0">
                <a:cs typeface="Times New Roman" pitchFamily="18" charset="0"/>
              </a:rPr>
              <a:t> to </a:t>
            </a:r>
            <a:r>
              <a:rPr lang="en-GB" sz="2800" dirty="0" err="1" smtClean="0">
                <a:cs typeface="Times New Roman" pitchFamily="18" charset="0"/>
              </a:rPr>
              <a:t>ludzie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opętani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przez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siły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nieczyste</a:t>
            </a:r>
            <a:r>
              <a:rPr lang="en-GB" sz="2800" dirty="0" smtClean="0">
                <a:cs typeface="Times New Roman" pitchFamily="18" charset="0"/>
              </a:rPr>
              <a:t>. </a:t>
            </a:r>
            <a:r>
              <a:rPr lang="pl-PL" sz="2800" dirty="0" smtClean="0">
                <a:cs typeface="Times New Roman" pitchFamily="18" charset="0"/>
              </a:rPr>
              <a:t>Często w</a:t>
            </a:r>
            <a:r>
              <a:rPr lang="en-GB" sz="2800" dirty="0" err="1" smtClean="0">
                <a:cs typeface="Times New Roman" pitchFamily="18" charset="0"/>
              </a:rPr>
              <a:t>sadzano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tego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rodzaju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ludzi</a:t>
            </a:r>
            <a:r>
              <a:rPr lang="en-GB" sz="2800" dirty="0" smtClean="0">
                <a:cs typeface="Times New Roman" pitchFamily="18" charset="0"/>
              </a:rPr>
              <a:t> w </a:t>
            </a:r>
            <a:r>
              <a:rPr lang="en-GB" sz="2800" dirty="0" err="1" smtClean="0">
                <a:cs typeface="Times New Roman" pitchFamily="18" charset="0"/>
              </a:rPr>
              <a:t>żelazne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klatki</a:t>
            </a:r>
            <a:r>
              <a:rPr lang="en-GB" sz="2800" dirty="0" smtClean="0">
                <a:cs typeface="Times New Roman" pitchFamily="18" charset="0"/>
              </a:rPr>
              <a:t>, </a:t>
            </a:r>
            <a:r>
              <a:rPr lang="en-GB" sz="2800" dirty="0" err="1" smtClean="0">
                <a:cs typeface="Times New Roman" pitchFamily="18" charset="0"/>
              </a:rPr>
              <a:t>aby</a:t>
            </a:r>
            <a:r>
              <a:rPr lang="en-GB" sz="2800" dirty="0" smtClean="0">
                <a:cs typeface="Times New Roman" pitchFamily="18" charset="0"/>
              </a:rPr>
              <a:t> w </a:t>
            </a:r>
            <a:r>
              <a:rPr lang="en-GB" sz="2800" dirty="0" err="1" smtClean="0">
                <a:cs typeface="Times New Roman" pitchFamily="18" charset="0"/>
              </a:rPr>
              <a:t>niedziele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święta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wystawiać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pl-PL" sz="2800" dirty="0" smtClean="0">
                <a:ea typeface="Times New Roman" pitchFamily="18" charset="0"/>
                <a:cs typeface="Times New Roman" pitchFamily="18" charset="0"/>
              </a:rPr>
              <a:t>te osoby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widok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publiczny</a:t>
            </a:r>
            <a:r>
              <a:rPr lang="en-GB" sz="2800" dirty="0" smtClean="0">
                <a:cs typeface="Times New Roman" pitchFamily="18" charset="0"/>
              </a:rPr>
              <a:t>, </a:t>
            </a:r>
            <a:r>
              <a:rPr lang="en-GB" sz="2800" dirty="0" err="1" smtClean="0">
                <a:cs typeface="Times New Roman" pitchFamily="18" charset="0"/>
              </a:rPr>
              <a:t>gdzie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widzowie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za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niewielką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opłatą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mogli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drażnić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nieszczęśników</a:t>
            </a:r>
            <a:r>
              <a:rPr lang="en-GB" sz="2800" dirty="0" smtClean="0">
                <a:cs typeface="Times New Roman" pitchFamily="18" charset="0"/>
              </a:rPr>
              <a:t>, </a:t>
            </a:r>
            <a:r>
              <a:rPr lang="en-GB" sz="2800" dirty="0" err="1" smtClean="0">
                <a:cs typeface="Times New Roman" pitchFamily="18" charset="0"/>
              </a:rPr>
              <a:t>których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obronne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ruch</a:t>
            </a:r>
            <a:r>
              <a:rPr lang="pl-PL" sz="2800" dirty="0" smtClean="0">
                <a:cs typeface="Times New Roman" pitchFamily="18" charset="0"/>
              </a:rPr>
              <a:t>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wywoływały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ogólny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śmiech</a:t>
            </a:r>
            <a:r>
              <a:rPr lang="en-GB" sz="2800" dirty="0" smtClean="0"/>
              <a:t>..</a:t>
            </a:r>
            <a:r>
              <a:rPr lang="pl-PL" sz="2800" dirty="0" smtClean="0">
                <a:ea typeface="Times New Roman" pitchFamily="18" charset="0"/>
                <a:cs typeface="Times New Roman" pitchFamily="18" charset="0"/>
              </a:rPr>
              <a:t>.</a:t>
            </a: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 err="1" smtClean="0">
                <a:solidFill>
                  <a:schemeClr val="accent3"/>
                </a:solidFill>
              </a:rPr>
              <a:t>Historia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</a:rPr>
              <a:t>osób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</a:rPr>
              <a:t>niepełnosprawnych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br>
              <a:rPr lang="en-GB" sz="3200" b="1" dirty="0" smtClean="0">
                <a:solidFill>
                  <a:schemeClr val="accent3"/>
                </a:solidFill>
              </a:rPr>
            </a:b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już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od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zarania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była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tragiczna</a:t>
            </a:r>
            <a:endParaRPr lang="pl-PL" sz="3200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pl-PL" sz="3200" i="1" dirty="0" smtClean="0">
                <a:cs typeface="Times New Roman" pitchFamily="18" charset="0"/>
              </a:rPr>
              <a:t>	</a:t>
            </a:r>
            <a:r>
              <a:rPr lang="en-GB" sz="3200" dirty="0" err="1" smtClean="0">
                <a:cs typeface="Times New Roman" pitchFamily="18" charset="0"/>
              </a:rPr>
              <a:t>Przez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wieki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osoby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niepełnosprawne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nie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posiadały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żadnych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praw</a:t>
            </a:r>
            <a:r>
              <a:rPr lang="en-GB" sz="3200" dirty="0" smtClean="0">
                <a:cs typeface="Times New Roman" pitchFamily="18" charset="0"/>
              </a:rPr>
              <a:t>. </a:t>
            </a:r>
            <a:r>
              <a:rPr lang="en-GB" sz="3200" dirty="0" err="1" smtClean="0">
                <a:cs typeface="Times New Roman" pitchFamily="18" charset="0"/>
              </a:rPr>
              <a:t>Żyły</a:t>
            </a:r>
            <a:r>
              <a:rPr lang="en-GB" sz="3200" dirty="0" smtClean="0">
                <a:cs typeface="Times New Roman" pitchFamily="18" charset="0"/>
              </a:rPr>
              <a:t> w </a:t>
            </a:r>
            <a:r>
              <a:rPr lang="en-GB" sz="3200" dirty="0" err="1" smtClean="0">
                <a:cs typeface="Times New Roman" pitchFamily="18" charset="0"/>
              </a:rPr>
              <a:t>osamotnieniu</a:t>
            </a:r>
            <a:r>
              <a:rPr lang="en-GB" sz="3200" dirty="0" smtClean="0">
                <a:cs typeface="Times New Roman" pitchFamily="18" charset="0"/>
              </a:rPr>
              <a:t>, </a:t>
            </a:r>
            <a:r>
              <a:rPr lang="en-GB" sz="3200" dirty="0" err="1" smtClean="0">
                <a:cs typeface="Times New Roman" pitchFamily="18" charset="0"/>
              </a:rPr>
              <a:t>niezrozumieniu</a:t>
            </a:r>
            <a:r>
              <a:rPr lang="en-GB" sz="3200" dirty="0" smtClean="0">
                <a:cs typeface="Times New Roman" pitchFamily="18" charset="0"/>
              </a:rPr>
              <a:t>, </a:t>
            </a:r>
            <a:r>
              <a:rPr lang="en-GB" sz="3200" dirty="0" err="1" smtClean="0">
                <a:cs typeface="Times New Roman" pitchFamily="18" charset="0"/>
              </a:rPr>
              <a:t>pozbawione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/>
              <a:t>j</a:t>
            </a:r>
            <a:r>
              <a:rPr lang="en-GB" sz="3200" dirty="0" err="1" smtClean="0">
                <a:cs typeface="Times New Roman" pitchFamily="18" charset="0"/>
              </a:rPr>
              <a:t>akiegokolwiek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zainteresowania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zarówno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ze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strony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społeczeństwa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jak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i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państwa</a:t>
            </a:r>
            <a:r>
              <a:rPr lang="en-GB" sz="3200" dirty="0" smtClean="0">
                <a:cs typeface="Times New Roman" pitchFamily="18" charset="0"/>
              </a:rPr>
              <a:t>. </a:t>
            </a:r>
            <a:r>
              <a:rPr lang="en-GB" sz="3200" dirty="0" err="1" smtClean="0">
                <a:cs typeface="Times New Roman" pitchFamily="18" charset="0"/>
              </a:rPr>
              <a:t>Sytuacja</a:t>
            </a:r>
            <a:r>
              <a:rPr lang="en-GB" sz="3200" dirty="0" smtClean="0">
                <a:cs typeface="Times New Roman" pitchFamily="18" charset="0"/>
              </a:rPr>
              <a:t> taka </a:t>
            </a:r>
            <a:r>
              <a:rPr lang="en-GB" sz="3200" dirty="0" err="1" smtClean="0">
                <a:cs typeface="Times New Roman" pitchFamily="18" charset="0"/>
              </a:rPr>
              <a:t>trwała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niezmiennie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aż</a:t>
            </a:r>
            <a:r>
              <a:rPr lang="en-GB" sz="3200" dirty="0" smtClean="0">
                <a:cs typeface="Times New Roman" pitchFamily="18" charset="0"/>
              </a:rPr>
              <a:t> do XVII w., </a:t>
            </a:r>
            <a:r>
              <a:rPr lang="en-GB" sz="3200" dirty="0" err="1" smtClean="0">
                <a:cs typeface="Times New Roman" pitchFamily="18" charset="0"/>
              </a:rPr>
              <a:t>kiedy</a:t>
            </a:r>
            <a:r>
              <a:rPr lang="en-GB" sz="3200" dirty="0" smtClean="0">
                <a:cs typeface="Times New Roman" pitchFamily="18" charset="0"/>
              </a:rPr>
              <a:t> to </a:t>
            </a:r>
            <a:r>
              <a:rPr lang="en-GB" sz="3200" dirty="0" err="1" smtClean="0">
                <a:cs typeface="Times New Roman" pitchFamily="18" charset="0"/>
              </a:rPr>
              <a:t>ludzi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niepełnosprawnych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powoli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zaczęto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postrzegać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jako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osoby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pełnowartościowe</a:t>
            </a:r>
            <a:r>
              <a:rPr lang="en-GB" sz="3200" dirty="0" smtClean="0">
                <a:cs typeface="Times New Roman" pitchFamily="18" charset="0"/>
              </a:rPr>
              <a:t>, </a:t>
            </a:r>
            <a:r>
              <a:rPr lang="en-GB" sz="3200" dirty="0" err="1" smtClean="0">
                <a:cs typeface="Times New Roman" pitchFamily="18" charset="0"/>
              </a:rPr>
              <a:t>niezwykle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wrażliwe</a:t>
            </a:r>
            <a:r>
              <a:rPr lang="en-GB" sz="3200" dirty="0" smtClean="0">
                <a:cs typeface="Times New Roman" pitchFamily="18" charset="0"/>
              </a:rPr>
              <a:t> z </a:t>
            </a:r>
            <a:r>
              <a:rPr lang="en-GB" sz="3200" dirty="0" err="1" smtClean="0">
                <a:cs typeface="Times New Roman" pitchFamily="18" charset="0"/>
              </a:rPr>
              <a:t>ogromnym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potencjałem</a:t>
            </a:r>
            <a:r>
              <a:rPr lang="en-GB" sz="3200" dirty="0" smtClean="0">
                <a:cs typeface="Times New Roman" pitchFamily="18" charset="0"/>
              </a:rPr>
              <a:t> </a:t>
            </a:r>
            <a:r>
              <a:rPr lang="en-GB" sz="3200" dirty="0" err="1" smtClean="0">
                <a:cs typeface="Times New Roman" pitchFamily="18" charset="0"/>
              </a:rPr>
              <a:t>intelektualnym</a:t>
            </a:r>
            <a:r>
              <a:rPr lang="en-GB" sz="3200" dirty="0" smtClean="0">
                <a:cs typeface="Times New Roman" pitchFamily="18" charset="0"/>
              </a:rPr>
              <a:t>.</a:t>
            </a:r>
            <a:r>
              <a:rPr lang="en-GB" sz="3200" dirty="0" smtClean="0"/>
              <a:t> </a:t>
            </a: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b="1" dirty="0" err="1" smtClean="0">
                <a:solidFill>
                  <a:schemeClr val="accent3"/>
                </a:solidFill>
              </a:rPr>
              <a:t>Historia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</a:rPr>
              <a:t>osób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</a:rPr>
              <a:t>niepełnosprawnych</a:t>
            </a:r>
            <a:r>
              <a:rPr lang="en-GB" sz="3200" b="1" dirty="0" smtClean="0">
                <a:solidFill>
                  <a:schemeClr val="accent3"/>
                </a:solidFill>
              </a:rPr>
              <a:t> </a:t>
            </a:r>
            <a:br>
              <a:rPr lang="en-GB" sz="3200" b="1" dirty="0" smtClean="0">
                <a:solidFill>
                  <a:schemeClr val="accent3"/>
                </a:solidFill>
              </a:rPr>
            </a:b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już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od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zarania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była</a:t>
            </a:r>
            <a:r>
              <a:rPr lang="en-GB" sz="3200" b="1" dirty="0" smtClean="0">
                <a:solidFill>
                  <a:schemeClr val="accent3"/>
                </a:solidFill>
                <a:cs typeface="Times New Roman" pitchFamily="18" charset="0"/>
              </a:rPr>
              <a:t> </a:t>
            </a:r>
            <a:r>
              <a:rPr lang="en-GB" sz="3200" b="1" dirty="0" err="1" smtClean="0">
                <a:solidFill>
                  <a:schemeClr val="accent3"/>
                </a:solidFill>
                <a:cs typeface="Times New Roman" pitchFamily="18" charset="0"/>
              </a:rPr>
              <a:t>tragiczna</a:t>
            </a:r>
            <a:endParaRPr lang="pl-PL" sz="3200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sz="2800" dirty="0" smtClean="0">
                <a:cs typeface="Times New Roman" pitchFamily="18" charset="0"/>
              </a:rPr>
              <a:t>	</a:t>
            </a:r>
            <a:r>
              <a:rPr lang="en-GB" sz="2800" dirty="0" err="1" smtClean="0">
                <a:cs typeface="Times New Roman" pitchFamily="18" charset="0"/>
              </a:rPr>
              <a:t>Zaczęto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zastanawiać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się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tylko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nad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problemem</a:t>
            </a:r>
            <a:r>
              <a:rPr lang="pl-PL" sz="2800" dirty="0" smtClean="0">
                <a:cs typeface="Times New Roman" pitchFamily="18" charset="0"/>
              </a:rPr>
              <a:t>,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dlaczego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rodzą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się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ludzie</a:t>
            </a:r>
            <a:r>
              <a:rPr lang="en-GB" sz="2800" dirty="0" smtClean="0">
                <a:cs typeface="Times New Roman" pitchFamily="18" charset="0"/>
              </a:rPr>
              <a:t>, </a:t>
            </a:r>
            <a:r>
              <a:rPr lang="en-GB" sz="2800" dirty="0" err="1" smtClean="0">
                <a:cs typeface="Times New Roman" pitchFamily="18" charset="0"/>
              </a:rPr>
              <a:t>którzy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są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innym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poziomie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intelektualnym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lub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fizycznym</a:t>
            </a:r>
            <a:r>
              <a:rPr lang="en-GB" sz="2800" dirty="0" smtClean="0">
                <a:cs typeface="Times New Roman" pitchFamily="18" charset="0"/>
              </a:rPr>
              <a:t>, ale </a:t>
            </a:r>
            <a:r>
              <a:rPr lang="en-GB" sz="2800" dirty="0" err="1" smtClean="0">
                <a:cs typeface="Times New Roman" pitchFamily="18" charset="0"/>
              </a:rPr>
              <a:t>przed</a:t>
            </a:r>
            <a:r>
              <a:rPr lang="pl-PL" sz="2800" dirty="0" smtClean="0">
                <a:cs typeface="Times New Roman" pitchFamily="18" charset="0"/>
              </a:rPr>
              <a:t>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wszystkim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rozpoczęto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proces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przełamywania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niezliczonej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ilości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barier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odgradzających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ludzi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sprawnych</a:t>
            </a:r>
            <a:r>
              <a:rPr lang="en-GB" sz="2800" dirty="0" smtClean="0">
                <a:cs typeface="Times New Roman" pitchFamily="18" charset="0"/>
              </a:rPr>
              <a:t> </a:t>
            </a:r>
            <a:br>
              <a:rPr lang="en-GB" sz="2800" dirty="0" smtClean="0">
                <a:cs typeface="Times New Roman" pitchFamily="18" charset="0"/>
              </a:rPr>
            </a:br>
            <a:r>
              <a:rPr lang="en-GB" sz="2800" dirty="0" err="1" smtClean="0">
                <a:cs typeface="Times New Roman" pitchFamily="18" charset="0"/>
              </a:rPr>
              <a:t>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niepełnosprawnych</a:t>
            </a:r>
            <a:r>
              <a:rPr lang="en-GB" sz="2800" dirty="0" smtClean="0">
                <a:cs typeface="Times New Roman" pitchFamily="18" charset="0"/>
              </a:rPr>
              <a:t>. </a:t>
            </a:r>
            <a:r>
              <a:rPr lang="en-GB" sz="2800" dirty="0" err="1" smtClean="0">
                <a:cs typeface="Times New Roman" pitchFamily="18" charset="0"/>
              </a:rPr>
              <a:t>Proces</a:t>
            </a:r>
            <a:r>
              <a:rPr lang="en-GB" sz="2800" dirty="0" smtClean="0">
                <a:cs typeface="Times New Roman" pitchFamily="18" charset="0"/>
              </a:rPr>
              <a:t> ten </a:t>
            </a:r>
            <a:r>
              <a:rPr lang="en-GB" sz="2800" dirty="0" err="1" smtClean="0">
                <a:cs typeface="Times New Roman" pitchFamily="18" charset="0"/>
              </a:rPr>
              <a:t>trwa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nieprzerwanie</a:t>
            </a:r>
            <a:r>
              <a:rPr lang="en-GB" sz="2800" dirty="0" smtClean="0">
                <a:cs typeface="Times New Roman" pitchFamily="18" charset="0"/>
              </a:rPr>
              <a:t> do </a:t>
            </a:r>
            <a:r>
              <a:rPr lang="en-GB" sz="2800" dirty="0" err="1" smtClean="0">
                <a:cs typeface="Times New Roman" pitchFamily="18" charset="0"/>
              </a:rPr>
              <a:t>dnia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dzisiejszego</a:t>
            </a:r>
            <a:r>
              <a:rPr lang="en-GB" sz="2800" dirty="0" smtClean="0">
                <a:cs typeface="Times New Roman" pitchFamily="18" charset="0"/>
              </a:rPr>
              <a:t> </a:t>
            </a:r>
            <a:br>
              <a:rPr lang="en-GB" sz="2800" dirty="0" smtClean="0">
                <a:cs typeface="Times New Roman" pitchFamily="18" charset="0"/>
              </a:rPr>
            </a:br>
            <a:r>
              <a:rPr lang="en-GB" sz="2800" dirty="0" err="1" smtClean="0">
                <a:cs typeface="Times New Roman" pitchFamily="18" charset="0"/>
              </a:rPr>
              <a:t>i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zapewne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nie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zakończy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się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tak</a:t>
            </a:r>
            <a:r>
              <a:rPr lang="en-GB" sz="2800" dirty="0" smtClean="0">
                <a:cs typeface="Times New Roman" pitchFamily="18" charset="0"/>
              </a:rPr>
              <a:t> </a:t>
            </a:r>
            <a:r>
              <a:rPr lang="en-GB" sz="2800" dirty="0" err="1" smtClean="0">
                <a:cs typeface="Times New Roman" pitchFamily="18" charset="0"/>
              </a:rPr>
              <a:t>szybko</a:t>
            </a:r>
            <a:r>
              <a:rPr lang="pl-PL" sz="2800" dirty="0" smtClean="0">
                <a:cs typeface="Times New Roman" pitchFamily="18" charset="0"/>
              </a:rPr>
              <a:t>.</a:t>
            </a: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b="1" dirty="0" smtClean="0">
                <a:solidFill>
                  <a:schemeClr val="accent3"/>
                </a:solidFill>
              </a:rPr>
              <a:t>Kiedy nazywamy kogoś osobą niepełnosprawną?</a:t>
            </a:r>
            <a:endParaRPr lang="pl-PL" b="1" dirty="0"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643182"/>
            <a:ext cx="7467600" cy="3482981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	Wówczas, gdy stwierdzono u niego obniżoną sprawność różnego typu, która ogranicza lub uniemożliwia mu życie codzienne.</a:t>
            </a:r>
            <a:endParaRPr lang="pl-PL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accent3"/>
                </a:solidFill>
              </a:rPr>
              <a:t>PAMIĘTAJ!</a:t>
            </a:r>
            <a:endParaRPr lang="pl-PL" dirty="0"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b="1" dirty="0" smtClean="0"/>
              <a:t>	</a:t>
            </a:r>
            <a:r>
              <a:rPr lang="pl-PL" sz="3200" dirty="0" smtClean="0"/>
              <a:t>Osoby niepełnosprawne to osoby o niepełnej sprawności jednego lub kilku zmysłów (np. wzroku, słuchu), fizycznej (np. narządu ruchu), intelektualnej, lecz o równych prawach i obowiązkach w życiu społecznym.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accent3"/>
                </a:solidFill>
              </a:rPr>
              <a:t>Wśród niepełnosprawnych spotkasz:</a:t>
            </a:r>
            <a:endParaRPr lang="pl-PL" b="1" dirty="0"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500306"/>
            <a:ext cx="7467600" cy="362585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4400" b="1" baseline="30000" dirty="0" smtClean="0"/>
              <a:t>- niewidomych </a:t>
            </a:r>
          </a:p>
          <a:p>
            <a:pPr>
              <a:buNone/>
            </a:pPr>
            <a:r>
              <a:rPr lang="pl-PL" sz="4400" b="1" baseline="30000" dirty="0" smtClean="0"/>
              <a:t>-</a:t>
            </a:r>
            <a:r>
              <a:rPr lang="pl-PL" sz="4400" b="1" dirty="0" smtClean="0"/>
              <a:t> </a:t>
            </a:r>
            <a:r>
              <a:rPr lang="pl-PL" sz="4400" b="1" baseline="30000" dirty="0" smtClean="0"/>
              <a:t>niesłyszących</a:t>
            </a:r>
          </a:p>
          <a:p>
            <a:pPr>
              <a:lnSpc>
                <a:spcPct val="150000"/>
              </a:lnSpc>
              <a:buNone/>
            </a:pPr>
            <a:r>
              <a:rPr lang="pl-PL" sz="4400" b="1" baseline="30000" dirty="0" smtClean="0"/>
              <a:t>- niepełnosprawnych ruchowo</a:t>
            </a:r>
          </a:p>
          <a:p>
            <a:pPr>
              <a:lnSpc>
                <a:spcPct val="150000"/>
              </a:lnSpc>
              <a:buNone/>
            </a:pPr>
            <a:r>
              <a:rPr lang="pl-PL" sz="4400" b="1" baseline="30000" dirty="0" smtClean="0"/>
              <a:t>- niepełnosprawnych intelektualnie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7467600" cy="1357322"/>
          </a:xfrm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chemeClr val="accent3"/>
                </a:solidFill>
              </a:rPr>
              <a:t>A TY JAK ICH NAZYWASZ?</a:t>
            </a:r>
            <a:r>
              <a:rPr lang="pl-PL" b="1" dirty="0" smtClean="0"/>
              <a:t/>
            </a:r>
            <a:br>
              <a:rPr lang="pl-PL" b="1" dirty="0" smtClean="0"/>
            </a:b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857364"/>
            <a:ext cx="7467600" cy="4268799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- </a:t>
            </a:r>
            <a:r>
              <a:rPr lang="pl-PL" sz="4000" dirty="0" smtClean="0"/>
              <a:t>GŁUPI?</a:t>
            </a:r>
          </a:p>
          <a:p>
            <a:pPr>
              <a:buNone/>
            </a:pPr>
            <a:r>
              <a:rPr lang="pl-PL" sz="4000" dirty="0" smtClean="0"/>
              <a:t>- NIENORMALNY?</a:t>
            </a:r>
          </a:p>
          <a:p>
            <a:pPr>
              <a:buNone/>
            </a:pPr>
            <a:r>
              <a:rPr lang="pl-PL" sz="4000" dirty="0" smtClean="0"/>
              <a:t>-???</a:t>
            </a:r>
          </a:p>
          <a:p>
            <a:pPr>
              <a:buFontTx/>
              <a:buChar char="-"/>
            </a:pPr>
            <a:endParaRPr lang="pl-PL" dirty="0" smtClean="0"/>
          </a:p>
          <a:p>
            <a:pPr>
              <a:buFontTx/>
              <a:buChar char="-"/>
            </a:pP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>
                <a:solidFill>
                  <a:schemeClr val="accent3"/>
                </a:solidFill>
              </a:rPr>
              <a:t>NIE WYŚMIEWAJ!</a:t>
            </a:r>
            <a:endParaRPr lang="pl-PL" b="1" dirty="0"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214554"/>
            <a:ext cx="7467600" cy="3911609"/>
          </a:xfrm>
        </p:spPr>
        <p:txBody>
          <a:bodyPr/>
          <a:lstStyle/>
          <a:p>
            <a:pPr algn="ctr">
              <a:buNone/>
            </a:pPr>
            <a:r>
              <a:rPr lang="pl-PL" dirty="0" smtClean="0"/>
              <a:t>	</a:t>
            </a:r>
            <a:r>
              <a:rPr lang="pl-PL" sz="4400" dirty="0" smtClean="0"/>
              <a:t>Takie określenia ranią godność osoby niepełnosprawnej!</a:t>
            </a:r>
            <a:endParaRPr lang="pl-PL" sz="44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97106"/>
          </a:xfrm>
        </p:spPr>
        <p:txBody>
          <a:bodyPr>
            <a:normAutofit/>
          </a:bodyPr>
          <a:lstStyle/>
          <a:p>
            <a:r>
              <a:rPr lang="pl-PL" dirty="0" smtClean="0"/>
              <a:t>W wielu dziedzinach sprawni i niepełnosprawni funkcjonują na tych samych zasadach.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000372"/>
            <a:ext cx="7467600" cy="3125791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	</a:t>
            </a:r>
            <a:r>
              <a:rPr lang="pl-PL" sz="3600" b="1" dirty="0" smtClean="0">
                <a:solidFill>
                  <a:schemeClr val="accent3"/>
                </a:solidFill>
              </a:rPr>
              <a:t>W niektórych mogą być od Ciebie lepsi…</a:t>
            </a:r>
            <a:endParaRPr lang="pl-PL" sz="36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97106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accent3"/>
                </a:solidFill>
              </a:rPr>
              <a:t>Od nas zależy, by dla wszystkich niepełnosprawność stała się czymś normalnym.</a:t>
            </a:r>
            <a:endParaRPr lang="pl-PL" dirty="0">
              <a:solidFill>
                <a:schemeClr val="accent3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429000"/>
            <a:ext cx="7467600" cy="2697163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	Przemyśl to sobie. Ten problem może dotyczyć każdego z nas…</a:t>
            </a:r>
            <a:endParaRPr lang="pl-PL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3"/>
                </a:solidFill>
              </a:rPr>
              <a:t>Dziękuję za uwagę.</a:t>
            </a:r>
            <a:endParaRPr lang="pl-PL" dirty="0">
              <a:solidFill>
                <a:schemeClr val="accent3"/>
              </a:solidFill>
            </a:endParaRP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2786058"/>
            <a:ext cx="7467600" cy="3340105"/>
          </a:xfrm>
        </p:spPr>
        <p:txBody>
          <a:bodyPr/>
          <a:lstStyle/>
          <a:p>
            <a:pPr>
              <a:buNone/>
            </a:pPr>
            <a:r>
              <a:rPr lang="pl-PL" sz="2400" dirty="0" smtClean="0"/>
              <a:t>Na podstawie materiałów :</a:t>
            </a:r>
          </a:p>
          <a:p>
            <a:pPr>
              <a:buNone/>
            </a:pPr>
            <a:r>
              <a:rPr lang="pl-PL" sz="2400" dirty="0" smtClean="0"/>
              <a:t>Alina Bańkowska „Niepełnosprawni – czy naprawdę inni”</a:t>
            </a:r>
          </a:p>
          <a:p>
            <a:pPr>
              <a:buNone/>
            </a:pPr>
            <a:r>
              <a:rPr lang="pl-PL" sz="2400" dirty="0" smtClean="0">
                <a:hlinkClick r:id="rId2"/>
              </a:rPr>
              <a:t>http://www.bibliotekawszkole.pl/archiwum/2006/09/prezentacje.php</a:t>
            </a:r>
            <a:endParaRPr lang="pl-PL" sz="2400" dirty="0" smtClean="0"/>
          </a:p>
          <a:p>
            <a:pPr>
              <a:buNone/>
            </a:pPr>
            <a:endParaRPr lang="pl-PL" sz="24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theme/theme1.xml><?xml version="1.0" encoding="utf-8"?>
<a:theme xmlns:a="http://schemas.openxmlformats.org/drawingml/2006/main" name="Techniczny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Techniczny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zn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95</TotalTime>
  <Words>144</Words>
  <Application>Microsoft Office PowerPoint</Application>
  <PresentationFormat>Pokaz na ekranie (4:3)</PresentationFormat>
  <Paragraphs>52</Paragraphs>
  <Slides>18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Techniczny</vt:lpstr>
      <vt:lpstr>SPRAWNI - NIEPEŁNOSPRAWNI</vt:lpstr>
      <vt:lpstr> Na początek zagadka.  </vt:lpstr>
      <vt:lpstr>CO PRZEDSTAWIA ZDJĘCIE?</vt:lpstr>
      <vt:lpstr> TAK, TO JEST OGÓREK.</vt:lpstr>
      <vt:lpstr>Większość ludzi ma możliwość pełnego korzystania ze wszystkiego, co oferuje współczesny świat.</vt:lpstr>
      <vt:lpstr>NIEPEŁNOSPRAWNI – DOSTRZEGAJ ICH!</vt:lpstr>
      <vt:lpstr>Historia osób niepełnosprawnych  już od zarania była tragiczna.</vt:lpstr>
      <vt:lpstr>Historia osób niepełnosprawnych  już od zarania była tragiczna</vt:lpstr>
      <vt:lpstr>Historia osób niepełnosprawnych  już od zarania była tragiczna</vt:lpstr>
      <vt:lpstr>Historia osób niepełnosprawnych  już od zarania była tragiczna</vt:lpstr>
      <vt:lpstr>Kiedy nazywamy kogoś osobą niepełnosprawną?</vt:lpstr>
      <vt:lpstr>PAMIĘTAJ!</vt:lpstr>
      <vt:lpstr>Wśród niepełnosprawnych spotkasz:</vt:lpstr>
      <vt:lpstr>A TY JAK ICH NAZYWASZ? </vt:lpstr>
      <vt:lpstr>NIE WYŚMIEWAJ!</vt:lpstr>
      <vt:lpstr>W wielu dziedzinach sprawni i niepełnosprawni funkcjonują na tych samych zasadach.</vt:lpstr>
      <vt:lpstr>Od nas zależy, by dla wszystkich niepełnosprawność stała się czymś normalnym.</vt:lpstr>
      <vt:lpstr>Dziękuję za uwagę.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komp</dc:creator>
  <cp:lastModifiedBy>komp</cp:lastModifiedBy>
  <cp:revision>16</cp:revision>
  <dcterms:created xsi:type="dcterms:W3CDTF">2013-03-05T04:34:39Z</dcterms:created>
  <dcterms:modified xsi:type="dcterms:W3CDTF">2013-05-24T04:19:09Z</dcterms:modified>
</cp:coreProperties>
</file>